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76" r:id="rId5"/>
    <p:sldId id="278" r:id="rId6"/>
    <p:sldId id="279" r:id="rId7"/>
    <p:sldId id="263" r:id="rId8"/>
    <p:sldId id="270" r:id="rId9"/>
    <p:sldId id="264" r:id="rId10"/>
    <p:sldId id="280" r:id="rId11"/>
    <p:sldId id="271" r:id="rId12"/>
    <p:sldId id="281" r:id="rId13"/>
    <p:sldId id="282" r:id="rId14"/>
    <p:sldId id="272" r:id="rId15"/>
    <p:sldId id="283" r:id="rId16"/>
    <p:sldId id="273" r:id="rId17"/>
    <p:sldId id="274" r:id="rId18"/>
    <p:sldId id="275" r:id="rId19"/>
    <p:sldId id="285" r:id="rId20"/>
    <p:sldId id="286" r:id="rId21"/>
    <p:sldId id="277" r:id="rId22"/>
    <p:sldId id="287" r:id="rId23"/>
    <p:sldId id="262" r:id="rId24"/>
  </p:sldIdLst>
  <p:sldSz cx="12192000" cy="6858000"/>
  <p:notesSz cx="6858000" cy="9144000"/>
  <p:embeddedFontLst>
    <p:embeddedFont>
      <p:font typeface="Bauhaus 93" panose="04030905020B02020C02" pitchFamily="82" charset="0"/>
      <p:regular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E1E"/>
    <a:srgbClr val="FFD966"/>
    <a:srgbClr val="F3C50F"/>
    <a:srgbClr val="D7A107"/>
    <a:srgbClr val="8A7878"/>
    <a:srgbClr val="F8C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14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073737-77F7-43A8-A22D-45489DFDC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9BBB8ED-067D-4DAD-A89E-D44673153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27C11C-8D9E-4591-A9F2-57211B9B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64E497-37A4-46C5-A802-76E8B32C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268671-016B-49D3-86AA-45AC2526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5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8EE390-EF04-4AB3-A162-CCE88947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7FFE045-4072-40A8-AA80-3EA4353A7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797E2D-C09A-42DE-A94F-035E9A5B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33962A-E10D-495E-AD1F-E2970AE6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BB84C6-6E86-4DA8-BB6D-3DBAE7EE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8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B95A22D-3651-40A8-AFDB-D24448ED7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E65F6E-596F-4FD9-892B-CE9FA5133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C1FF37-C1AA-40FE-BE6E-FB7A81CB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046AF1-0F45-43B6-B6D3-9F17D31A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446993-EE2F-4DD3-9F17-E7F0AD49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8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856957-A762-481B-9603-C8B05B3C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1B5DB5-082C-457F-A7B7-593BAF8BC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F662FE-88A2-4F33-AC5E-6D622B51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22CB68-0471-447D-B409-892C6CE3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6071CB-56B5-4620-9AB9-8F7143DA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A4C5E8-1EA8-4974-B2D2-F46039CD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7EDAF2-B66D-439F-AE34-0EC910805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067E0F-008A-4A87-8ABB-5A318729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AB85B6-AB06-42FA-B5A3-AFA909CE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790396-A3B9-4A62-B15A-53A79B99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54DBD-7DE6-4E2D-938A-D93DF02A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851689-D42A-4390-9031-009CACD85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448B56-7045-4AA8-93EA-54BD09C3D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551443-20E2-48CB-892F-442C9D28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4424F1-E3BA-4EA3-A8B9-CD24A8D6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304251-F61D-4738-8C0D-A30CBDF4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9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353A2-EBCB-4092-9414-869C433D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299C8D-05F6-4995-9CFD-926EEF93A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830185-243C-4E01-B9A0-93DB08CC9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9CC1A5-1F4F-4404-B3EF-63A608093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4E53779-0FE8-4EE3-A2DD-49B8DC140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3A253F2-94F5-4B81-83C9-2C82DA15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E97CD04-4CF7-4B70-8BF3-D802291A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9739BF3-AF22-419A-B09D-C0245895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2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94C4AE-82C5-4B57-9454-C529C953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25E1810-6696-4063-9A44-1DEF8819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BB8A3E-8E6C-4E32-B22A-3DF0FF74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7A43F09-D9CB-4E39-ADFD-112DAA48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0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F898B7E-124C-495A-9F9F-D55233E7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E37634-F2CB-48FC-AF0F-7628BC02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34EBC1-3AE6-48E0-A9A4-9ED09397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5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E025D6-DD42-4FFF-A246-8AD9CC20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859F91-AFB2-4811-8F74-2E642D27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6639A3-22E3-4FF6-AF6F-69876657B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D45F69-5517-46B3-9DB5-7F3564A2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3F8C66-86F3-4082-8DF2-CE084D96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C5A85C-B345-4229-A65F-8CBDA18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1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95ACD2-60CE-4F51-97D5-677F1656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E8F1CCF-0600-4E97-B7A2-2A16B4756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6C6F8D-0068-48EB-9787-1CB98C869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CAB898-7555-4F14-B613-5AE5F34A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DAFF77-3967-4BB3-8A2E-0866FA71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F5AD01-D1A4-49EA-94EA-66EF3063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8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0407AE1-9C5E-4DCA-B508-D440EC7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24636F-3901-4159-9BF3-32BA2FED5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102EC3-6A31-466B-9B2D-C79E169C0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3368D-DAAD-4DE2-874F-C0978FDE756F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B4A7BA-F132-422C-9A40-0C9DFE6BF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1331F3-F257-4B31-89EA-C18ECBB96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3254C-A34D-4D33-936C-8E27484C8F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7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k.co.kr/news/economy/view/2018/12/812640/" TargetMode="External"/><Relationship Id="rId3" Type="http://schemas.openxmlformats.org/officeDocument/2006/relationships/hyperlink" Target="http://news.mt.co.kr/mtview.php?no=2019012309565192059" TargetMode="External"/><Relationship Id="rId7" Type="http://schemas.openxmlformats.org/officeDocument/2006/relationships/hyperlink" Target="https://www.hankyung.com/economy/article/201903283811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aily.co.kr/news/read?newsId=01157846616025352&amp;mediaCodeNo=257" TargetMode="External"/><Relationship Id="rId11" Type="http://schemas.openxmlformats.org/officeDocument/2006/relationships/hyperlink" Target="https://www.finda.co.kr/post/hot/19418" TargetMode="External"/><Relationship Id="rId5" Type="http://schemas.openxmlformats.org/officeDocument/2006/relationships/hyperlink" Target="https://nalhouse.tistory.com/28" TargetMode="External"/><Relationship Id="rId10" Type="http://schemas.openxmlformats.org/officeDocument/2006/relationships/hyperlink" Target="http://www.businesspost.co.kr/BP?command=article_view&amp;num=115629" TargetMode="External"/><Relationship Id="rId4" Type="http://schemas.openxmlformats.org/officeDocument/2006/relationships/hyperlink" Target="http://www.businesspost.co.kr/BP?command=naver&amp;num=96769" TargetMode="External"/><Relationship Id="rId9" Type="http://schemas.openxmlformats.org/officeDocument/2006/relationships/hyperlink" Target="http://www.hani.co.kr/arti/economy/finance/886556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EB3356-351F-4823-86FF-2A7488A8C5F9}"/>
              </a:ext>
            </a:extLst>
          </p:cNvPr>
          <p:cNvSpPr txBox="1"/>
          <p:nvPr/>
        </p:nvSpPr>
        <p:spPr>
          <a:xfrm>
            <a:off x="875072" y="1761011"/>
            <a:ext cx="522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KAKAO</a:t>
            </a:r>
            <a:r>
              <a:rPr lang="ko-KR" altLang="en-US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 </a:t>
            </a:r>
            <a:r>
              <a:rPr lang="en-US" altLang="ko-KR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BANK</a:t>
            </a:r>
            <a:endParaRPr lang="ko-KR" altLang="en-US" sz="4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419388B-9F4C-4798-B272-95B60DA384EC}"/>
              </a:ext>
            </a:extLst>
          </p:cNvPr>
          <p:cNvSpPr/>
          <p:nvPr/>
        </p:nvSpPr>
        <p:spPr>
          <a:xfrm>
            <a:off x="0" y="0"/>
            <a:ext cx="12192000" cy="261611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8BD1EBB-4222-4D87-A6DB-F3C5FF5017A3}"/>
              </a:ext>
            </a:extLst>
          </p:cNvPr>
          <p:cNvSpPr/>
          <p:nvPr/>
        </p:nvSpPr>
        <p:spPr>
          <a:xfrm>
            <a:off x="-1" y="6596388"/>
            <a:ext cx="12192000" cy="261611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B4D2172-3A9C-4154-95B4-537BE76CF2C5}"/>
              </a:ext>
            </a:extLst>
          </p:cNvPr>
          <p:cNvCxnSpPr>
            <a:cxnSpLocks/>
          </p:cNvCxnSpPr>
          <p:nvPr/>
        </p:nvCxnSpPr>
        <p:spPr>
          <a:xfrm>
            <a:off x="1002072" y="2468897"/>
            <a:ext cx="3066075" cy="0"/>
          </a:xfrm>
          <a:prstGeom prst="line">
            <a:avLst/>
          </a:prstGeom>
          <a:ln w="28575" cap="rnd">
            <a:solidFill>
              <a:srgbClr val="3C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KAKAO FRIENDS pngì ëí ì´ë¯¸ì§ ê²ìê²°ê³¼">
            <a:extLst>
              <a:ext uri="{FF2B5EF4-FFF2-40B4-BE49-F238E27FC236}">
                <a16:creationId xmlns:a16="http://schemas.microsoft.com/office/drawing/2014/main" id="{F763B94D-BDDE-4F49-BBB7-0728C9DD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27" y="1784219"/>
            <a:ext cx="9166035" cy="48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398D981D-E1DE-4FD1-BD8C-7FC8CB9B7084}"/>
              </a:ext>
            </a:extLst>
          </p:cNvPr>
          <p:cNvSpPr/>
          <p:nvPr/>
        </p:nvSpPr>
        <p:spPr>
          <a:xfrm>
            <a:off x="10980927" y="280130"/>
            <a:ext cx="1211072" cy="121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6ED70-2F02-4421-A44A-53C6E05E15A8}"/>
              </a:ext>
            </a:extLst>
          </p:cNvPr>
          <p:cNvSpPr txBox="1"/>
          <p:nvPr/>
        </p:nvSpPr>
        <p:spPr>
          <a:xfrm>
            <a:off x="875072" y="3061243"/>
            <a:ext cx="361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고딕"/>
              </a:rPr>
              <a:t>교수님 </a:t>
            </a:r>
            <a:r>
              <a:rPr lang="ko-KR" altLang="en-US" sz="2800" dirty="0" err="1">
                <a:latin typeface="나눔고딕"/>
              </a:rPr>
              <a:t>발표시켜</a:t>
            </a:r>
            <a:r>
              <a:rPr lang="ko-KR" altLang="en-US" sz="2800" dirty="0">
                <a:latin typeface="나눔고딕"/>
              </a:rPr>
              <a:t> </a:t>
            </a:r>
            <a:r>
              <a:rPr lang="ko-KR" altLang="en-US" sz="4000" dirty="0">
                <a:latin typeface="나눔고딕"/>
              </a:rPr>
              <a:t>조</a:t>
            </a:r>
            <a:endParaRPr lang="ko-KR" altLang="en-US" sz="2800" dirty="0">
              <a:latin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474AC-498D-40F5-A34B-6F092447639A}"/>
              </a:ext>
            </a:extLst>
          </p:cNvPr>
          <p:cNvSpPr txBox="1"/>
          <p:nvPr/>
        </p:nvSpPr>
        <p:spPr>
          <a:xfrm>
            <a:off x="-1" y="5103674"/>
            <a:ext cx="3465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300" dirty="0">
                <a:latin typeface="나눔고딕"/>
              </a:rPr>
              <a:t>경 영 학 </a:t>
            </a:r>
            <a:r>
              <a:rPr lang="ko-KR" altLang="en-US" spc="250" dirty="0">
                <a:latin typeface="나눔고딕"/>
              </a:rPr>
              <a:t>과</a:t>
            </a:r>
            <a:r>
              <a:rPr lang="ko-KR" altLang="en-US" dirty="0">
                <a:latin typeface="나눔고딕"/>
              </a:rPr>
              <a:t> </a:t>
            </a:r>
            <a:r>
              <a:rPr lang="ko-KR" altLang="en-US" dirty="0" err="1">
                <a:latin typeface="나눔고딕"/>
              </a:rPr>
              <a:t>류성환</a:t>
            </a:r>
            <a:endParaRPr lang="en-US" altLang="ko-KR" dirty="0">
              <a:latin typeface="나눔고딕"/>
            </a:endParaRPr>
          </a:p>
          <a:p>
            <a:r>
              <a:rPr lang="ko-KR" altLang="en-US" spc="50" dirty="0">
                <a:latin typeface="나눔고딕"/>
              </a:rPr>
              <a:t>독어독문학과 </a:t>
            </a:r>
            <a:r>
              <a:rPr lang="ko-KR" altLang="en-US" dirty="0">
                <a:latin typeface="나눔고딕"/>
              </a:rPr>
              <a:t>조지완</a:t>
            </a:r>
            <a:endParaRPr lang="en-US" altLang="ko-KR" dirty="0">
              <a:latin typeface="나눔고딕"/>
            </a:endParaRPr>
          </a:p>
          <a:p>
            <a:r>
              <a:rPr lang="ko-KR" altLang="en-US" spc="50" dirty="0">
                <a:latin typeface="나눔고딕"/>
              </a:rPr>
              <a:t>경영정보학과 </a:t>
            </a:r>
            <a:r>
              <a:rPr lang="ko-KR" altLang="en-US" dirty="0" err="1">
                <a:latin typeface="나눔고딕"/>
              </a:rPr>
              <a:t>조보름</a:t>
            </a:r>
            <a:endParaRPr lang="en-US" altLang="ko-KR" dirty="0">
              <a:latin typeface="나눔고딕"/>
            </a:endParaRPr>
          </a:p>
          <a:p>
            <a:r>
              <a:rPr lang="ko-KR" altLang="en-US" spc="300" dirty="0">
                <a:latin typeface="나눔고딕"/>
              </a:rPr>
              <a:t>경 영 학 </a:t>
            </a:r>
            <a:r>
              <a:rPr lang="ko-KR" altLang="en-US" spc="250" dirty="0">
                <a:latin typeface="나눔고딕"/>
              </a:rPr>
              <a:t>과</a:t>
            </a:r>
            <a:r>
              <a:rPr lang="ko-KR" altLang="en-US" dirty="0">
                <a:latin typeface="나눔고딕"/>
              </a:rPr>
              <a:t> </a:t>
            </a:r>
            <a:r>
              <a:rPr lang="ko-KR" altLang="en-US" dirty="0" err="1">
                <a:latin typeface="나눔고딕"/>
              </a:rPr>
              <a:t>정원비</a:t>
            </a:r>
            <a:endParaRPr lang="en-US" altLang="ko-KR" dirty="0">
              <a:latin typeface="나눔고딕"/>
            </a:endParaRPr>
          </a:p>
          <a:p>
            <a:r>
              <a:rPr lang="ko-KR" altLang="en-US" spc="300" dirty="0">
                <a:latin typeface="나눔고딕"/>
              </a:rPr>
              <a:t>경 영 학 </a:t>
            </a:r>
            <a:r>
              <a:rPr lang="ko-KR" altLang="en-US" spc="250" dirty="0">
                <a:latin typeface="나눔고딕"/>
              </a:rPr>
              <a:t>과</a:t>
            </a:r>
            <a:r>
              <a:rPr lang="ko-KR" altLang="en-US" dirty="0">
                <a:latin typeface="나눔고딕"/>
              </a:rPr>
              <a:t> 서   정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       </a:t>
            </a:r>
            <a:endParaRPr lang="ko-KR" altLang="en-US" dirty="0">
              <a:latin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0426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3.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</a:t>
            </a: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,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 분석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CD02C-4B5F-455A-AB54-3E6C81FAC320}"/>
              </a:ext>
            </a:extLst>
          </p:cNvPr>
          <p:cNvSpPr txBox="1"/>
          <p:nvPr/>
        </p:nvSpPr>
        <p:spPr>
          <a:xfrm>
            <a:off x="477211" y="1341561"/>
            <a:ext cx="112375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나눔고딕"/>
              </a:rPr>
              <a:t>시장성장률 </a:t>
            </a:r>
            <a:endParaRPr lang="en-US" altLang="ko-KR" sz="1600" b="1" dirty="0">
              <a:latin typeface="나눔고딕"/>
            </a:endParaRPr>
          </a:p>
          <a:p>
            <a:pPr algn="ctr"/>
            <a:endParaRPr lang="en-US" altLang="ko-KR" sz="2800" b="1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</a:t>
            </a:r>
            <a:r>
              <a:rPr lang="ko-KR" altLang="en-US" dirty="0">
                <a:latin typeface="나눔고딕"/>
              </a:rPr>
              <a:t>시중은행 뿐만 아니라 편의점업계에서도 인터넷전문은행 시장에 적극적으로 뛰어들고 있음</a:t>
            </a:r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편의점 </a:t>
            </a:r>
            <a:r>
              <a:rPr lang="ko-KR" altLang="en-US" dirty="0" err="1">
                <a:latin typeface="나눔고딕"/>
              </a:rPr>
              <a:t>세븐일레븐의</a:t>
            </a:r>
            <a:r>
              <a:rPr lang="ko-KR" altLang="en-US" dirty="0">
                <a:latin typeface="나눔고딕"/>
              </a:rPr>
              <a:t> </a:t>
            </a:r>
            <a:r>
              <a:rPr lang="ko-KR" altLang="en-US" dirty="0" err="1">
                <a:latin typeface="나눔고딕"/>
              </a:rPr>
              <a:t>운영사</a:t>
            </a:r>
            <a:r>
              <a:rPr lang="ko-KR" altLang="en-US" dirty="0">
                <a:latin typeface="나눔고딕"/>
              </a:rPr>
              <a:t> </a:t>
            </a:r>
            <a:r>
              <a:rPr lang="ko-KR" altLang="en-US" dirty="0" err="1">
                <a:latin typeface="나눔고딕"/>
              </a:rPr>
              <a:t>코리아세븐은</a:t>
            </a:r>
            <a:r>
              <a:rPr lang="ko-KR" altLang="en-US" dirty="0">
                <a:latin typeface="나눔고딕"/>
              </a:rPr>
              <a:t> 토스와 </a:t>
            </a:r>
            <a:r>
              <a:rPr lang="ko-KR" altLang="en-US" dirty="0" err="1">
                <a:latin typeface="나눔고딕"/>
              </a:rPr>
              <a:t>키움증권</a:t>
            </a:r>
            <a:r>
              <a:rPr lang="en-US" altLang="ko-KR" dirty="0">
                <a:latin typeface="나눔고딕"/>
              </a:rPr>
              <a:t>,</a:t>
            </a:r>
            <a:r>
              <a:rPr lang="ko-KR" altLang="en-US" dirty="0">
                <a:latin typeface="나눔고딕"/>
              </a:rPr>
              <a:t> </a:t>
            </a:r>
            <a:r>
              <a:rPr lang="en-US" altLang="ko-KR" dirty="0">
                <a:latin typeface="나눔고딕"/>
              </a:rPr>
              <a:t>KEB</a:t>
            </a:r>
            <a:r>
              <a:rPr lang="ko-KR" altLang="en-US" dirty="0">
                <a:latin typeface="나눔고딕"/>
              </a:rPr>
              <a:t>하나은행</a:t>
            </a:r>
            <a:r>
              <a:rPr lang="en-US" altLang="ko-KR" dirty="0">
                <a:latin typeface="나눔고딕"/>
              </a:rPr>
              <a:t>, SK</a:t>
            </a:r>
            <a:r>
              <a:rPr lang="ko-KR" altLang="en-US" dirty="0">
                <a:latin typeface="나눔고딕"/>
              </a:rPr>
              <a:t>텔레콤 등이 구성하는 제 </a:t>
            </a:r>
            <a:r>
              <a:rPr lang="en-US" altLang="ko-KR" dirty="0">
                <a:latin typeface="나눔고딕"/>
              </a:rPr>
              <a:t>3</a:t>
            </a:r>
            <a:r>
              <a:rPr lang="ko-KR" altLang="en-US" dirty="0">
                <a:latin typeface="나눔고딕"/>
              </a:rPr>
              <a:t>인터넷전문은행 컨소시엄에 참여함</a:t>
            </a:r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인터넷전문은행 특례법으로 </a:t>
            </a:r>
            <a:r>
              <a:rPr lang="en-US" altLang="ko-KR" dirty="0">
                <a:latin typeface="나눔고딕"/>
              </a:rPr>
              <a:t>IT</a:t>
            </a:r>
            <a:r>
              <a:rPr lang="ko-KR" altLang="en-US" dirty="0">
                <a:latin typeface="나눔고딕"/>
              </a:rPr>
              <a:t>기업의 자본과 기술투자를 통해 국민편일을 더 많이 </a:t>
            </a:r>
            <a:r>
              <a:rPr lang="ko-KR" altLang="en-US" dirty="0" err="1">
                <a:latin typeface="나눔고딕"/>
              </a:rPr>
              <a:t>증대시킬</a:t>
            </a:r>
            <a:r>
              <a:rPr lang="ko-KR" altLang="en-US" dirty="0">
                <a:latin typeface="나눔고딕"/>
              </a:rPr>
              <a:t> 뿐 아니라 연관산업활성화로 </a:t>
            </a:r>
            <a:r>
              <a:rPr lang="ko-KR" altLang="en-US" dirty="0" err="1">
                <a:latin typeface="나눔고딕"/>
              </a:rPr>
              <a:t>이어질것으로</a:t>
            </a:r>
            <a:r>
              <a:rPr lang="ko-KR" altLang="en-US" dirty="0">
                <a:latin typeface="나눔고딕"/>
              </a:rPr>
              <a:t> 봄</a:t>
            </a:r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하지만 금융권에서는 새로운 인터넷은행이 등장해도 혁신성이 돋보이지 않으면 크게 흥행하지 못할 것으로 관측하고 있음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AC9219-7A49-4B2D-9A0A-769064AF9B8B}"/>
              </a:ext>
            </a:extLst>
          </p:cNvPr>
          <p:cNvSpPr txBox="1"/>
          <p:nvPr/>
        </p:nvSpPr>
        <p:spPr>
          <a:xfrm>
            <a:off x="1760579" y="4354569"/>
            <a:ext cx="86708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나눔고딕"/>
              </a:rPr>
              <a:t>시장점유율</a:t>
            </a:r>
            <a:endParaRPr lang="en-US" altLang="ko-KR" sz="2800" b="1" dirty="0">
              <a:latin typeface="나눔고딕"/>
            </a:endParaRPr>
          </a:p>
          <a:p>
            <a:pPr algn="ctr"/>
            <a:endParaRPr lang="en-US" altLang="ko-KR" sz="2800" b="1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인터넷전문은행이 문을 연지 </a:t>
            </a:r>
            <a:r>
              <a:rPr lang="en-US" altLang="ko-KR" dirty="0">
                <a:latin typeface="나눔고딕"/>
              </a:rPr>
              <a:t>2</a:t>
            </a:r>
            <a:r>
              <a:rPr lang="ko-KR" altLang="en-US" dirty="0">
                <a:latin typeface="나눔고딕"/>
              </a:rPr>
              <a:t>년이 지난 현재 우리나라 첫 번째 인터넷은행인 케이뱅크를 제치고 카카오뱅크는 선두자리를 차지하고 있음</a:t>
            </a:r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카카오뱅크 고객 수는 </a:t>
            </a:r>
            <a:r>
              <a:rPr lang="en-US" altLang="ko-KR" dirty="0">
                <a:latin typeface="나눔고딕"/>
              </a:rPr>
              <a:t>1000</a:t>
            </a:r>
            <a:r>
              <a:rPr lang="ko-KR" altLang="en-US" dirty="0">
                <a:latin typeface="나눔고딕"/>
              </a:rPr>
              <a:t>만명을 바라 </a:t>
            </a:r>
            <a:r>
              <a:rPr lang="ko-KR" altLang="en-US" dirty="0" err="1">
                <a:latin typeface="나눔고딕"/>
              </a:rPr>
              <a:t>보고있음</a:t>
            </a:r>
            <a:endParaRPr lang="en-US" altLang="ko-KR" dirty="0">
              <a:latin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9476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3.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</a:t>
            </a: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,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 분석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( 5 DRIVING FORCES)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ACACD610-31F6-4011-8E80-365865E7CB59}"/>
              </a:ext>
            </a:extLst>
          </p:cNvPr>
          <p:cNvSpPr/>
          <p:nvPr/>
        </p:nvSpPr>
        <p:spPr>
          <a:xfrm>
            <a:off x="4772278" y="934466"/>
            <a:ext cx="2588895" cy="1703070"/>
          </a:xfrm>
          <a:custGeom>
            <a:avLst/>
            <a:gdLst/>
            <a:ahLst/>
            <a:cxnLst/>
            <a:rect l="l" t="t" r="r" b="b"/>
            <a:pathLst>
              <a:path w="2588895" h="1703070">
                <a:moveTo>
                  <a:pt x="0" y="283845"/>
                </a:moveTo>
                <a:lnTo>
                  <a:pt x="3716" y="237784"/>
                </a:lnTo>
                <a:lnTo>
                  <a:pt x="14474" y="194096"/>
                </a:lnTo>
                <a:lnTo>
                  <a:pt x="31690" y="153365"/>
                </a:lnTo>
                <a:lnTo>
                  <a:pt x="54778" y="116174"/>
                </a:lnTo>
                <a:lnTo>
                  <a:pt x="83153" y="83105"/>
                </a:lnTo>
                <a:lnTo>
                  <a:pt x="116229" y="54742"/>
                </a:lnTo>
                <a:lnTo>
                  <a:pt x="153421" y="31666"/>
                </a:lnTo>
                <a:lnTo>
                  <a:pt x="194145" y="14462"/>
                </a:lnTo>
                <a:lnTo>
                  <a:pt x="237814" y="3712"/>
                </a:lnTo>
                <a:lnTo>
                  <a:pt x="283845" y="0"/>
                </a:lnTo>
                <a:lnTo>
                  <a:pt x="2304796" y="0"/>
                </a:lnTo>
                <a:lnTo>
                  <a:pt x="2350860" y="3712"/>
                </a:lnTo>
                <a:lnTo>
                  <a:pt x="2394557" y="14462"/>
                </a:lnTo>
                <a:lnTo>
                  <a:pt x="2435302" y="31666"/>
                </a:lnTo>
                <a:lnTo>
                  <a:pt x="2472511" y="54742"/>
                </a:lnTo>
                <a:lnTo>
                  <a:pt x="2505598" y="83105"/>
                </a:lnTo>
                <a:lnTo>
                  <a:pt x="2533981" y="116174"/>
                </a:lnTo>
                <a:lnTo>
                  <a:pt x="2557073" y="153365"/>
                </a:lnTo>
                <a:lnTo>
                  <a:pt x="2574292" y="194096"/>
                </a:lnTo>
                <a:lnTo>
                  <a:pt x="2585051" y="237784"/>
                </a:lnTo>
                <a:lnTo>
                  <a:pt x="2588768" y="283845"/>
                </a:lnTo>
                <a:lnTo>
                  <a:pt x="2588768" y="1419225"/>
                </a:lnTo>
                <a:lnTo>
                  <a:pt x="2585051" y="1465255"/>
                </a:lnTo>
                <a:lnTo>
                  <a:pt x="2574292" y="1508924"/>
                </a:lnTo>
                <a:lnTo>
                  <a:pt x="2557073" y="1549648"/>
                </a:lnTo>
                <a:lnTo>
                  <a:pt x="2533981" y="1586840"/>
                </a:lnTo>
                <a:lnTo>
                  <a:pt x="2505598" y="1619916"/>
                </a:lnTo>
                <a:lnTo>
                  <a:pt x="2472511" y="1648291"/>
                </a:lnTo>
                <a:lnTo>
                  <a:pt x="2435302" y="1671379"/>
                </a:lnTo>
                <a:lnTo>
                  <a:pt x="2394557" y="1688595"/>
                </a:lnTo>
                <a:lnTo>
                  <a:pt x="2350860" y="1699353"/>
                </a:lnTo>
                <a:lnTo>
                  <a:pt x="2304796" y="1703070"/>
                </a:lnTo>
                <a:lnTo>
                  <a:pt x="283845" y="1703070"/>
                </a:lnTo>
                <a:lnTo>
                  <a:pt x="237814" y="1699353"/>
                </a:lnTo>
                <a:lnTo>
                  <a:pt x="194145" y="1688595"/>
                </a:lnTo>
                <a:lnTo>
                  <a:pt x="153421" y="1671379"/>
                </a:lnTo>
                <a:lnTo>
                  <a:pt x="116229" y="1648291"/>
                </a:lnTo>
                <a:lnTo>
                  <a:pt x="83153" y="1619916"/>
                </a:lnTo>
                <a:lnTo>
                  <a:pt x="54778" y="1586840"/>
                </a:lnTo>
                <a:lnTo>
                  <a:pt x="31690" y="1549648"/>
                </a:lnTo>
                <a:lnTo>
                  <a:pt x="14474" y="1508924"/>
                </a:lnTo>
                <a:lnTo>
                  <a:pt x="3716" y="1465255"/>
                </a:lnTo>
                <a:lnTo>
                  <a:pt x="0" y="1419225"/>
                </a:lnTo>
                <a:lnTo>
                  <a:pt x="0" y="283845"/>
                </a:lnTo>
                <a:close/>
              </a:path>
            </a:pathLst>
          </a:cu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CCCC2AAE-FF73-4F33-9276-8AE4155A0A43}"/>
              </a:ext>
            </a:extLst>
          </p:cNvPr>
          <p:cNvSpPr txBox="1"/>
          <p:nvPr/>
        </p:nvSpPr>
        <p:spPr>
          <a:xfrm>
            <a:off x="5008626" y="1324102"/>
            <a:ext cx="2208920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  <a:tabLst>
                <a:tab pos="669925" algn="l"/>
                <a:tab pos="1590675" algn="l"/>
              </a:tabLst>
            </a:pPr>
            <a:r>
              <a:rPr sz="2400" spc="-300" dirty="0">
                <a:solidFill>
                  <a:srgbClr val="1F1E1D"/>
                </a:solidFill>
                <a:latin typeface="나눔고딕"/>
                <a:cs typeface="Noto Sans CJK JP Regular"/>
              </a:rPr>
              <a:t>신규	기업의	위협</a:t>
            </a:r>
            <a:endParaRPr sz="2400" spc="-300" dirty="0">
              <a:latin typeface="나눔고딕"/>
              <a:cs typeface="Noto Sans CJK JP Regular"/>
            </a:endParaRPr>
          </a:p>
          <a:p>
            <a:pPr algn="ctr">
              <a:lnSpc>
                <a:spcPts val="3810"/>
              </a:lnSpc>
            </a:pPr>
            <a:r>
              <a:rPr sz="3200" spc="-325" dirty="0">
                <a:solidFill>
                  <a:srgbClr val="FF0000"/>
                </a:solidFill>
                <a:latin typeface="나눔고딕"/>
                <a:cs typeface="Noto Sans CJK JP Regular"/>
              </a:rPr>
              <a:t>낮음</a:t>
            </a:r>
            <a:endParaRPr sz="3200" dirty="0">
              <a:solidFill>
                <a:srgbClr val="FF0000"/>
              </a:solidFill>
              <a:latin typeface="나눔고딕"/>
              <a:cs typeface="Noto Sans CJK JP Regular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E7F960E-B721-47CF-9AF5-CB56BB2AB65C}"/>
              </a:ext>
            </a:extLst>
          </p:cNvPr>
          <p:cNvSpPr/>
          <p:nvPr/>
        </p:nvSpPr>
        <p:spPr>
          <a:xfrm>
            <a:off x="1894332" y="2674620"/>
            <a:ext cx="2813304" cy="1906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CDF5076-3067-4380-A03D-627717329E8C}"/>
              </a:ext>
            </a:extLst>
          </p:cNvPr>
          <p:cNvSpPr/>
          <p:nvPr/>
        </p:nvSpPr>
        <p:spPr>
          <a:xfrm>
            <a:off x="2004822" y="2776601"/>
            <a:ext cx="2592705" cy="1703070"/>
          </a:xfrm>
          <a:custGeom>
            <a:avLst/>
            <a:gdLst/>
            <a:ahLst/>
            <a:cxnLst/>
            <a:rect l="l" t="t" r="r" b="b"/>
            <a:pathLst>
              <a:path w="2592704" h="1703070">
                <a:moveTo>
                  <a:pt x="0" y="283845"/>
                </a:moveTo>
                <a:lnTo>
                  <a:pt x="3716" y="237784"/>
                </a:lnTo>
                <a:lnTo>
                  <a:pt x="14474" y="194096"/>
                </a:lnTo>
                <a:lnTo>
                  <a:pt x="31690" y="153365"/>
                </a:lnTo>
                <a:lnTo>
                  <a:pt x="54778" y="116174"/>
                </a:lnTo>
                <a:lnTo>
                  <a:pt x="83153" y="83105"/>
                </a:lnTo>
                <a:lnTo>
                  <a:pt x="116229" y="54742"/>
                </a:lnTo>
                <a:lnTo>
                  <a:pt x="153421" y="31666"/>
                </a:lnTo>
                <a:lnTo>
                  <a:pt x="194145" y="14462"/>
                </a:lnTo>
                <a:lnTo>
                  <a:pt x="237814" y="3712"/>
                </a:lnTo>
                <a:lnTo>
                  <a:pt x="283844" y="0"/>
                </a:lnTo>
                <a:lnTo>
                  <a:pt x="2308479" y="0"/>
                </a:lnTo>
                <a:lnTo>
                  <a:pt x="2354509" y="3712"/>
                </a:lnTo>
                <a:lnTo>
                  <a:pt x="2398178" y="14462"/>
                </a:lnTo>
                <a:lnTo>
                  <a:pt x="2438902" y="31666"/>
                </a:lnTo>
                <a:lnTo>
                  <a:pt x="2476094" y="54742"/>
                </a:lnTo>
                <a:lnTo>
                  <a:pt x="2509170" y="83105"/>
                </a:lnTo>
                <a:lnTo>
                  <a:pt x="2537545" y="116174"/>
                </a:lnTo>
                <a:lnTo>
                  <a:pt x="2560633" y="153365"/>
                </a:lnTo>
                <a:lnTo>
                  <a:pt x="2577849" y="194096"/>
                </a:lnTo>
                <a:lnTo>
                  <a:pt x="2588607" y="237784"/>
                </a:lnTo>
                <a:lnTo>
                  <a:pt x="2592324" y="283845"/>
                </a:lnTo>
                <a:lnTo>
                  <a:pt x="2592324" y="1419225"/>
                </a:lnTo>
                <a:lnTo>
                  <a:pt x="2588607" y="1465255"/>
                </a:lnTo>
                <a:lnTo>
                  <a:pt x="2577849" y="1508924"/>
                </a:lnTo>
                <a:lnTo>
                  <a:pt x="2560633" y="1549648"/>
                </a:lnTo>
                <a:lnTo>
                  <a:pt x="2537545" y="1586840"/>
                </a:lnTo>
                <a:lnTo>
                  <a:pt x="2509170" y="1619916"/>
                </a:lnTo>
                <a:lnTo>
                  <a:pt x="2476094" y="1648291"/>
                </a:lnTo>
                <a:lnTo>
                  <a:pt x="2438902" y="1671379"/>
                </a:lnTo>
                <a:lnTo>
                  <a:pt x="2398178" y="1688595"/>
                </a:lnTo>
                <a:lnTo>
                  <a:pt x="2354509" y="1699353"/>
                </a:lnTo>
                <a:lnTo>
                  <a:pt x="2308479" y="1703070"/>
                </a:lnTo>
                <a:lnTo>
                  <a:pt x="283844" y="1703070"/>
                </a:lnTo>
                <a:lnTo>
                  <a:pt x="237814" y="1699353"/>
                </a:lnTo>
                <a:lnTo>
                  <a:pt x="194145" y="1688595"/>
                </a:lnTo>
                <a:lnTo>
                  <a:pt x="153421" y="1671379"/>
                </a:lnTo>
                <a:lnTo>
                  <a:pt x="116229" y="1648291"/>
                </a:lnTo>
                <a:lnTo>
                  <a:pt x="83153" y="1619916"/>
                </a:lnTo>
                <a:lnTo>
                  <a:pt x="54778" y="1586840"/>
                </a:lnTo>
                <a:lnTo>
                  <a:pt x="31690" y="1549648"/>
                </a:lnTo>
                <a:lnTo>
                  <a:pt x="14474" y="1508924"/>
                </a:lnTo>
                <a:lnTo>
                  <a:pt x="3716" y="1465255"/>
                </a:lnTo>
                <a:lnTo>
                  <a:pt x="0" y="1419225"/>
                </a:lnTo>
                <a:lnTo>
                  <a:pt x="0" y="283845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B4006433-0948-4FA8-8908-B1380A73A7C9}"/>
              </a:ext>
            </a:extLst>
          </p:cNvPr>
          <p:cNvSpPr txBox="1"/>
          <p:nvPr/>
        </p:nvSpPr>
        <p:spPr>
          <a:xfrm>
            <a:off x="2452877" y="3197097"/>
            <a:ext cx="1760855" cy="81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  <a:tabLst>
                <a:tab pos="920115" algn="l"/>
              </a:tabLst>
            </a:pPr>
            <a:r>
              <a:rPr sz="2400" spc="-245" dirty="0">
                <a:solidFill>
                  <a:srgbClr val="1F1E1D"/>
                </a:solidFill>
                <a:latin typeface="나눔고딕"/>
                <a:cs typeface="Noto Sans CJK JP Regular"/>
              </a:rPr>
              <a:t>구매</a:t>
            </a:r>
            <a:r>
              <a:rPr sz="2400" spc="-240" dirty="0">
                <a:solidFill>
                  <a:srgbClr val="1F1E1D"/>
                </a:solidFill>
                <a:latin typeface="나눔고딕"/>
                <a:cs typeface="Noto Sans CJK JP Regular"/>
              </a:rPr>
              <a:t>자</a:t>
            </a:r>
            <a:r>
              <a:rPr sz="2400" dirty="0">
                <a:solidFill>
                  <a:srgbClr val="1F1E1D"/>
                </a:solidFill>
                <a:latin typeface="나눔고딕"/>
                <a:cs typeface="Noto Sans CJK JP Regular"/>
              </a:rPr>
              <a:t>	</a:t>
            </a:r>
            <a:r>
              <a:rPr sz="2400" spc="-245" dirty="0">
                <a:solidFill>
                  <a:srgbClr val="1F1E1D"/>
                </a:solidFill>
                <a:latin typeface="나눔고딕"/>
                <a:cs typeface="Noto Sans CJK JP Regular"/>
              </a:rPr>
              <a:t>교섭력</a:t>
            </a:r>
            <a:endParaRPr sz="2400" dirty="0">
              <a:latin typeface="나눔고딕"/>
              <a:cs typeface="Noto Sans CJK JP Regular"/>
            </a:endParaRPr>
          </a:p>
          <a:p>
            <a:pPr algn="ctr">
              <a:lnSpc>
                <a:spcPts val="3345"/>
              </a:lnSpc>
            </a:pPr>
            <a:r>
              <a:rPr sz="2800" spc="-290" dirty="0">
                <a:solidFill>
                  <a:srgbClr val="FF0000"/>
                </a:solidFill>
                <a:latin typeface="나눔고딕"/>
                <a:cs typeface="Noto Sans CJK JP Regular"/>
              </a:rPr>
              <a:t>낮음</a:t>
            </a:r>
            <a:endParaRPr sz="2800" dirty="0">
              <a:solidFill>
                <a:srgbClr val="FF0000"/>
              </a:solidFill>
              <a:latin typeface="나눔고딕"/>
              <a:cs typeface="Noto Sans CJK JP Regular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66A43EFD-5066-49C4-B30F-117493656B90}"/>
              </a:ext>
            </a:extLst>
          </p:cNvPr>
          <p:cNvSpPr/>
          <p:nvPr/>
        </p:nvSpPr>
        <p:spPr>
          <a:xfrm>
            <a:off x="7424928" y="2674620"/>
            <a:ext cx="2814828" cy="1906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4887F411-38C0-4252-8FDB-DBA156D9D5F3}"/>
              </a:ext>
            </a:extLst>
          </p:cNvPr>
          <p:cNvSpPr/>
          <p:nvPr/>
        </p:nvSpPr>
        <p:spPr>
          <a:xfrm>
            <a:off x="7536180" y="2776601"/>
            <a:ext cx="2592705" cy="1703070"/>
          </a:xfrm>
          <a:custGeom>
            <a:avLst/>
            <a:gdLst/>
            <a:ahLst/>
            <a:cxnLst/>
            <a:rect l="l" t="t" r="r" b="b"/>
            <a:pathLst>
              <a:path w="2592704" h="1703070">
                <a:moveTo>
                  <a:pt x="0" y="283845"/>
                </a:moveTo>
                <a:lnTo>
                  <a:pt x="3716" y="237784"/>
                </a:lnTo>
                <a:lnTo>
                  <a:pt x="14474" y="194096"/>
                </a:lnTo>
                <a:lnTo>
                  <a:pt x="31690" y="153365"/>
                </a:lnTo>
                <a:lnTo>
                  <a:pt x="54778" y="116174"/>
                </a:lnTo>
                <a:lnTo>
                  <a:pt x="83153" y="83105"/>
                </a:lnTo>
                <a:lnTo>
                  <a:pt x="116229" y="54742"/>
                </a:lnTo>
                <a:lnTo>
                  <a:pt x="153421" y="31666"/>
                </a:lnTo>
                <a:lnTo>
                  <a:pt x="194145" y="14462"/>
                </a:lnTo>
                <a:lnTo>
                  <a:pt x="237814" y="3712"/>
                </a:lnTo>
                <a:lnTo>
                  <a:pt x="283845" y="0"/>
                </a:lnTo>
                <a:lnTo>
                  <a:pt x="2308352" y="0"/>
                </a:lnTo>
                <a:lnTo>
                  <a:pt x="2354416" y="3712"/>
                </a:lnTo>
                <a:lnTo>
                  <a:pt x="2398113" y="14462"/>
                </a:lnTo>
                <a:lnTo>
                  <a:pt x="2438858" y="31666"/>
                </a:lnTo>
                <a:lnTo>
                  <a:pt x="2476067" y="54742"/>
                </a:lnTo>
                <a:lnTo>
                  <a:pt x="2509154" y="83105"/>
                </a:lnTo>
                <a:lnTo>
                  <a:pt x="2537537" y="116174"/>
                </a:lnTo>
                <a:lnTo>
                  <a:pt x="2560629" y="153365"/>
                </a:lnTo>
                <a:lnTo>
                  <a:pt x="2577848" y="194096"/>
                </a:lnTo>
                <a:lnTo>
                  <a:pt x="2588607" y="237784"/>
                </a:lnTo>
                <a:lnTo>
                  <a:pt x="2592324" y="283845"/>
                </a:lnTo>
                <a:lnTo>
                  <a:pt x="2592324" y="1419225"/>
                </a:lnTo>
                <a:lnTo>
                  <a:pt x="2588607" y="1465255"/>
                </a:lnTo>
                <a:lnTo>
                  <a:pt x="2577848" y="1508924"/>
                </a:lnTo>
                <a:lnTo>
                  <a:pt x="2560629" y="1549648"/>
                </a:lnTo>
                <a:lnTo>
                  <a:pt x="2537537" y="1586840"/>
                </a:lnTo>
                <a:lnTo>
                  <a:pt x="2509154" y="1619916"/>
                </a:lnTo>
                <a:lnTo>
                  <a:pt x="2476067" y="1648291"/>
                </a:lnTo>
                <a:lnTo>
                  <a:pt x="2438858" y="1671379"/>
                </a:lnTo>
                <a:lnTo>
                  <a:pt x="2398113" y="1688595"/>
                </a:lnTo>
                <a:lnTo>
                  <a:pt x="2354416" y="1699353"/>
                </a:lnTo>
                <a:lnTo>
                  <a:pt x="2308352" y="1703070"/>
                </a:lnTo>
                <a:lnTo>
                  <a:pt x="283845" y="1703070"/>
                </a:lnTo>
                <a:lnTo>
                  <a:pt x="237814" y="1699353"/>
                </a:lnTo>
                <a:lnTo>
                  <a:pt x="194145" y="1688595"/>
                </a:lnTo>
                <a:lnTo>
                  <a:pt x="153421" y="1671379"/>
                </a:lnTo>
                <a:lnTo>
                  <a:pt x="116229" y="1648291"/>
                </a:lnTo>
                <a:lnTo>
                  <a:pt x="83153" y="1619916"/>
                </a:lnTo>
                <a:lnTo>
                  <a:pt x="54778" y="1586840"/>
                </a:lnTo>
                <a:lnTo>
                  <a:pt x="31690" y="1549648"/>
                </a:lnTo>
                <a:lnTo>
                  <a:pt x="14474" y="1508924"/>
                </a:lnTo>
                <a:lnTo>
                  <a:pt x="3716" y="1465255"/>
                </a:lnTo>
                <a:lnTo>
                  <a:pt x="0" y="1419225"/>
                </a:lnTo>
                <a:lnTo>
                  <a:pt x="0" y="283845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9E68D6B2-CD67-4591-85A3-F2E9B1B0D7D2}"/>
              </a:ext>
            </a:extLst>
          </p:cNvPr>
          <p:cNvSpPr txBox="1"/>
          <p:nvPr/>
        </p:nvSpPr>
        <p:spPr>
          <a:xfrm>
            <a:off x="7984617" y="3166617"/>
            <a:ext cx="1754506" cy="871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  <a:tabLst>
                <a:tab pos="920750" algn="l"/>
              </a:tabLst>
            </a:pPr>
            <a:r>
              <a:rPr sz="2400" spc="-245" dirty="0">
                <a:solidFill>
                  <a:srgbClr val="1F1E1D"/>
                </a:solidFill>
                <a:latin typeface="나눔고딕"/>
                <a:cs typeface="Noto Sans CJK JP Regular"/>
              </a:rPr>
              <a:t>공급</a:t>
            </a:r>
            <a:r>
              <a:rPr sz="2400" spc="-240" dirty="0">
                <a:solidFill>
                  <a:srgbClr val="1F1E1D"/>
                </a:solidFill>
                <a:latin typeface="나눔고딕"/>
                <a:cs typeface="Noto Sans CJK JP Regular"/>
              </a:rPr>
              <a:t>자</a:t>
            </a:r>
            <a:r>
              <a:rPr sz="2400" dirty="0">
                <a:solidFill>
                  <a:srgbClr val="1F1E1D"/>
                </a:solidFill>
                <a:latin typeface="나눔고딕"/>
                <a:cs typeface="Noto Sans CJK JP Regular"/>
              </a:rPr>
              <a:t>	</a:t>
            </a:r>
            <a:r>
              <a:rPr sz="2400" spc="-245" dirty="0">
                <a:solidFill>
                  <a:srgbClr val="1F1E1D"/>
                </a:solidFill>
                <a:latin typeface="나눔고딕"/>
                <a:cs typeface="Noto Sans CJK JP Regular"/>
              </a:rPr>
              <a:t>교섭력</a:t>
            </a:r>
            <a:endParaRPr sz="2400" dirty="0">
              <a:latin typeface="나눔고딕"/>
              <a:cs typeface="Noto Sans CJK JP Regular"/>
            </a:endParaRPr>
          </a:p>
          <a:p>
            <a:pPr marL="635" algn="ctr">
              <a:lnSpc>
                <a:spcPts val="3810"/>
              </a:lnSpc>
            </a:pPr>
            <a:r>
              <a:rPr sz="3200" spc="-320" dirty="0">
                <a:solidFill>
                  <a:srgbClr val="FF0000"/>
                </a:solidFill>
                <a:latin typeface="나눔고딕"/>
                <a:cs typeface="Noto Sans CJK JP Regular"/>
              </a:rPr>
              <a:t>낮음</a:t>
            </a:r>
            <a:endParaRPr sz="3200" dirty="0">
              <a:solidFill>
                <a:srgbClr val="FF0000"/>
              </a:solidFill>
              <a:latin typeface="나눔고딕"/>
              <a:cs typeface="Noto Sans CJK JP Regular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F051FF40-96CB-4111-97F3-1718EF3FF9EA}"/>
              </a:ext>
            </a:extLst>
          </p:cNvPr>
          <p:cNvSpPr/>
          <p:nvPr/>
        </p:nvSpPr>
        <p:spPr>
          <a:xfrm>
            <a:off x="4661915" y="4515611"/>
            <a:ext cx="2810256" cy="2040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20E126E5-9D50-4A60-8493-3C87DCD5BA40}"/>
              </a:ext>
            </a:extLst>
          </p:cNvPr>
          <p:cNvSpPr/>
          <p:nvPr/>
        </p:nvSpPr>
        <p:spPr>
          <a:xfrm>
            <a:off x="4772278" y="4618735"/>
            <a:ext cx="2588895" cy="1835150"/>
          </a:xfrm>
          <a:custGeom>
            <a:avLst/>
            <a:gdLst/>
            <a:ahLst/>
            <a:cxnLst/>
            <a:rect l="l" t="t" r="r" b="b"/>
            <a:pathLst>
              <a:path w="2588895" h="1835150">
                <a:moveTo>
                  <a:pt x="0" y="305688"/>
                </a:moveTo>
                <a:lnTo>
                  <a:pt x="4002" y="256115"/>
                </a:lnTo>
                <a:lnTo>
                  <a:pt x="15589" y="209084"/>
                </a:lnTo>
                <a:lnTo>
                  <a:pt x="34132" y="165226"/>
                </a:lnTo>
                <a:lnTo>
                  <a:pt x="59001" y="125172"/>
                </a:lnTo>
                <a:lnTo>
                  <a:pt x="89566" y="89550"/>
                </a:lnTo>
                <a:lnTo>
                  <a:pt x="125199" y="58993"/>
                </a:lnTo>
                <a:lnTo>
                  <a:pt x="165270" y="34128"/>
                </a:lnTo>
                <a:lnTo>
                  <a:pt x="209149" y="15588"/>
                </a:lnTo>
                <a:lnTo>
                  <a:pt x="256208" y="4002"/>
                </a:lnTo>
                <a:lnTo>
                  <a:pt x="305816" y="0"/>
                </a:lnTo>
                <a:lnTo>
                  <a:pt x="2282952" y="0"/>
                </a:lnTo>
                <a:lnTo>
                  <a:pt x="2332559" y="4002"/>
                </a:lnTo>
                <a:lnTo>
                  <a:pt x="2379618" y="15588"/>
                </a:lnTo>
                <a:lnTo>
                  <a:pt x="2423497" y="34128"/>
                </a:lnTo>
                <a:lnTo>
                  <a:pt x="2463568" y="58993"/>
                </a:lnTo>
                <a:lnTo>
                  <a:pt x="2499201" y="89550"/>
                </a:lnTo>
                <a:lnTo>
                  <a:pt x="2529766" y="125172"/>
                </a:lnTo>
                <a:lnTo>
                  <a:pt x="2554635" y="165226"/>
                </a:lnTo>
                <a:lnTo>
                  <a:pt x="2573178" y="209084"/>
                </a:lnTo>
                <a:lnTo>
                  <a:pt x="2584765" y="256115"/>
                </a:lnTo>
                <a:lnTo>
                  <a:pt x="2588768" y="305688"/>
                </a:lnTo>
                <a:lnTo>
                  <a:pt x="2588768" y="1528826"/>
                </a:lnTo>
                <a:lnTo>
                  <a:pt x="2584765" y="1578423"/>
                </a:lnTo>
                <a:lnTo>
                  <a:pt x="2573178" y="1625473"/>
                </a:lnTo>
                <a:lnTo>
                  <a:pt x="2554635" y="1669346"/>
                </a:lnTo>
                <a:lnTo>
                  <a:pt x="2529766" y="1709412"/>
                </a:lnTo>
                <a:lnTo>
                  <a:pt x="2499201" y="1745041"/>
                </a:lnTo>
                <a:lnTo>
                  <a:pt x="2463568" y="1775605"/>
                </a:lnTo>
                <a:lnTo>
                  <a:pt x="2423497" y="1800472"/>
                </a:lnTo>
                <a:lnTo>
                  <a:pt x="2379618" y="1819014"/>
                </a:lnTo>
                <a:lnTo>
                  <a:pt x="2332559" y="1830601"/>
                </a:lnTo>
                <a:lnTo>
                  <a:pt x="2282952" y="1834603"/>
                </a:lnTo>
                <a:lnTo>
                  <a:pt x="305816" y="1834603"/>
                </a:lnTo>
                <a:lnTo>
                  <a:pt x="256208" y="1830601"/>
                </a:lnTo>
                <a:lnTo>
                  <a:pt x="209149" y="1819014"/>
                </a:lnTo>
                <a:lnTo>
                  <a:pt x="165270" y="1800472"/>
                </a:lnTo>
                <a:lnTo>
                  <a:pt x="125199" y="1775605"/>
                </a:lnTo>
                <a:lnTo>
                  <a:pt x="89566" y="1745041"/>
                </a:lnTo>
                <a:lnTo>
                  <a:pt x="59001" y="1709412"/>
                </a:lnTo>
                <a:lnTo>
                  <a:pt x="34132" y="1669346"/>
                </a:lnTo>
                <a:lnTo>
                  <a:pt x="15589" y="1625473"/>
                </a:lnTo>
                <a:lnTo>
                  <a:pt x="4002" y="1578423"/>
                </a:lnTo>
                <a:lnTo>
                  <a:pt x="0" y="1528826"/>
                </a:lnTo>
                <a:lnTo>
                  <a:pt x="0" y="305688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25E0D990-5437-43BE-89CB-0E5741EF2096}"/>
              </a:ext>
            </a:extLst>
          </p:cNvPr>
          <p:cNvSpPr txBox="1"/>
          <p:nvPr/>
        </p:nvSpPr>
        <p:spPr>
          <a:xfrm>
            <a:off x="5344159" y="5105527"/>
            <a:ext cx="1571546" cy="81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  <a:tabLst>
                <a:tab pos="669925" algn="l"/>
              </a:tabLst>
            </a:pPr>
            <a:r>
              <a:rPr sz="2400" spc="-245" dirty="0">
                <a:solidFill>
                  <a:srgbClr val="1F1E1D"/>
                </a:solidFill>
                <a:latin typeface="나눔고딕"/>
                <a:cs typeface="Noto Sans CJK JP Regular"/>
              </a:rPr>
              <a:t>대</a:t>
            </a:r>
            <a:r>
              <a:rPr sz="2400" spc="-240" dirty="0">
                <a:solidFill>
                  <a:srgbClr val="1F1E1D"/>
                </a:solidFill>
                <a:latin typeface="나눔고딕"/>
                <a:cs typeface="Noto Sans CJK JP Regular"/>
              </a:rPr>
              <a:t>체</a:t>
            </a:r>
            <a:r>
              <a:rPr sz="2400" dirty="0">
                <a:solidFill>
                  <a:srgbClr val="1F1E1D"/>
                </a:solidFill>
                <a:latin typeface="나눔고딕"/>
                <a:cs typeface="Noto Sans CJK JP Regular"/>
              </a:rPr>
              <a:t>	</a:t>
            </a:r>
            <a:r>
              <a:rPr sz="2400" spc="-245" dirty="0">
                <a:solidFill>
                  <a:srgbClr val="1F1E1D"/>
                </a:solidFill>
                <a:latin typeface="나눔고딕"/>
                <a:cs typeface="Noto Sans CJK JP Regular"/>
              </a:rPr>
              <a:t>가능성</a:t>
            </a:r>
            <a:endParaRPr sz="2400" dirty="0">
              <a:latin typeface="나눔고딕"/>
              <a:cs typeface="Noto Sans CJK JP Regular"/>
            </a:endParaRPr>
          </a:p>
          <a:p>
            <a:pPr algn="ctr">
              <a:lnSpc>
                <a:spcPts val="3345"/>
              </a:lnSpc>
            </a:pPr>
            <a:r>
              <a:rPr sz="2800" spc="-290" dirty="0">
                <a:solidFill>
                  <a:srgbClr val="FF0000"/>
                </a:solidFill>
                <a:latin typeface="나눔고딕"/>
                <a:cs typeface="Noto Sans CJK JP Regular"/>
              </a:rPr>
              <a:t>높음</a:t>
            </a:r>
            <a:endParaRPr sz="2800" dirty="0">
              <a:solidFill>
                <a:srgbClr val="FF0000"/>
              </a:solidFill>
              <a:latin typeface="나눔고딕"/>
              <a:cs typeface="Noto Sans CJK JP Regular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6FEEEAA8-5068-44FB-B43C-A73ACAAB409F}"/>
              </a:ext>
            </a:extLst>
          </p:cNvPr>
          <p:cNvSpPr/>
          <p:nvPr/>
        </p:nvSpPr>
        <p:spPr>
          <a:xfrm>
            <a:off x="4661915" y="2674620"/>
            <a:ext cx="2810256" cy="1906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나눔고딕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E06998C5-3343-45B4-9D31-5850F531C1D4}"/>
              </a:ext>
            </a:extLst>
          </p:cNvPr>
          <p:cNvSpPr/>
          <p:nvPr/>
        </p:nvSpPr>
        <p:spPr>
          <a:xfrm>
            <a:off x="4772278" y="2776601"/>
            <a:ext cx="2588895" cy="1703070"/>
          </a:xfrm>
          <a:custGeom>
            <a:avLst/>
            <a:gdLst/>
            <a:ahLst/>
            <a:cxnLst/>
            <a:rect l="l" t="t" r="r" b="b"/>
            <a:pathLst>
              <a:path w="2588895" h="1703070">
                <a:moveTo>
                  <a:pt x="0" y="283845"/>
                </a:moveTo>
                <a:lnTo>
                  <a:pt x="3716" y="237784"/>
                </a:lnTo>
                <a:lnTo>
                  <a:pt x="14474" y="194096"/>
                </a:lnTo>
                <a:lnTo>
                  <a:pt x="31690" y="153365"/>
                </a:lnTo>
                <a:lnTo>
                  <a:pt x="54778" y="116174"/>
                </a:lnTo>
                <a:lnTo>
                  <a:pt x="83153" y="83105"/>
                </a:lnTo>
                <a:lnTo>
                  <a:pt x="116229" y="54742"/>
                </a:lnTo>
                <a:lnTo>
                  <a:pt x="153421" y="31666"/>
                </a:lnTo>
                <a:lnTo>
                  <a:pt x="194145" y="14462"/>
                </a:lnTo>
                <a:lnTo>
                  <a:pt x="237814" y="3712"/>
                </a:lnTo>
                <a:lnTo>
                  <a:pt x="283845" y="0"/>
                </a:lnTo>
                <a:lnTo>
                  <a:pt x="2304796" y="0"/>
                </a:lnTo>
                <a:lnTo>
                  <a:pt x="2350860" y="3712"/>
                </a:lnTo>
                <a:lnTo>
                  <a:pt x="2394557" y="14462"/>
                </a:lnTo>
                <a:lnTo>
                  <a:pt x="2435302" y="31666"/>
                </a:lnTo>
                <a:lnTo>
                  <a:pt x="2472511" y="54742"/>
                </a:lnTo>
                <a:lnTo>
                  <a:pt x="2505598" y="83105"/>
                </a:lnTo>
                <a:lnTo>
                  <a:pt x="2533981" y="116174"/>
                </a:lnTo>
                <a:lnTo>
                  <a:pt x="2557073" y="153365"/>
                </a:lnTo>
                <a:lnTo>
                  <a:pt x="2574292" y="194096"/>
                </a:lnTo>
                <a:lnTo>
                  <a:pt x="2585051" y="237784"/>
                </a:lnTo>
                <a:lnTo>
                  <a:pt x="2588768" y="283845"/>
                </a:lnTo>
                <a:lnTo>
                  <a:pt x="2588768" y="1419225"/>
                </a:lnTo>
                <a:lnTo>
                  <a:pt x="2585051" y="1465255"/>
                </a:lnTo>
                <a:lnTo>
                  <a:pt x="2574292" y="1508924"/>
                </a:lnTo>
                <a:lnTo>
                  <a:pt x="2557073" y="1549648"/>
                </a:lnTo>
                <a:lnTo>
                  <a:pt x="2533981" y="1586840"/>
                </a:lnTo>
                <a:lnTo>
                  <a:pt x="2505598" y="1619916"/>
                </a:lnTo>
                <a:lnTo>
                  <a:pt x="2472511" y="1648291"/>
                </a:lnTo>
                <a:lnTo>
                  <a:pt x="2435302" y="1671379"/>
                </a:lnTo>
                <a:lnTo>
                  <a:pt x="2394557" y="1688595"/>
                </a:lnTo>
                <a:lnTo>
                  <a:pt x="2350860" y="1699353"/>
                </a:lnTo>
                <a:lnTo>
                  <a:pt x="2304796" y="1703070"/>
                </a:lnTo>
                <a:lnTo>
                  <a:pt x="283845" y="1703070"/>
                </a:lnTo>
                <a:lnTo>
                  <a:pt x="237814" y="1699353"/>
                </a:lnTo>
                <a:lnTo>
                  <a:pt x="194145" y="1688595"/>
                </a:lnTo>
                <a:lnTo>
                  <a:pt x="153421" y="1671379"/>
                </a:lnTo>
                <a:lnTo>
                  <a:pt x="116229" y="1648291"/>
                </a:lnTo>
                <a:lnTo>
                  <a:pt x="83153" y="1619916"/>
                </a:lnTo>
                <a:lnTo>
                  <a:pt x="54778" y="1586840"/>
                </a:lnTo>
                <a:lnTo>
                  <a:pt x="31690" y="1549648"/>
                </a:lnTo>
                <a:lnTo>
                  <a:pt x="14474" y="1508924"/>
                </a:lnTo>
                <a:lnTo>
                  <a:pt x="3716" y="1465255"/>
                </a:lnTo>
                <a:lnTo>
                  <a:pt x="0" y="1419225"/>
                </a:lnTo>
                <a:lnTo>
                  <a:pt x="0" y="283845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4ED568A0-9F01-400A-8DCF-B4C78593781D}"/>
              </a:ext>
            </a:extLst>
          </p:cNvPr>
          <p:cNvSpPr txBox="1"/>
          <p:nvPr/>
        </p:nvSpPr>
        <p:spPr>
          <a:xfrm>
            <a:off x="5008626" y="3197097"/>
            <a:ext cx="2208920" cy="81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  <a:tabLst>
                <a:tab pos="669925" algn="l"/>
                <a:tab pos="1590675" algn="l"/>
              </a:tabLst>
            </a:pPr>
            <a:r>
              <a:rPr sz="2400" spc="-245" dirty="0">
                <a:solidFill>
                  <a:srgbClr val="1F1E1D"/>
                </a:solidFill>
                <a:latin typeface="나눔고딕"/>
                <a:cs typeface="Noto Sans CJK JP Regular"/>
              </a:rPr>
              <a:t>기</a:t>
            </a:r>
            <a:r>
              <a:rPr sz="2400" spc="-240" dirty="0">
                <a:solidFill>
                  <a:srgbClr val="1F1E1D"/>
                </a:solidFill>
                <a:latin typeface="나눔고딕"/>
                <a:cs typeface="Noto Sans CJK JP Regular"/>
              </a:rPr>
              <a:t>존</a:t>
            </a:r>
            <a:r>
              <a:rPr sz="2400" dirty="0">
                <a:solidFill>
                  <a:srgbClr val="1F1E1D"/>
                </a:solidFill>
                <a:latin typeface="나눔고딕"/>
                <a:cs typeface="Noto Sans CJK JP Regular"/>
              </a:rPr>
              <a:t>	</a:t>
            </a:r>
            <a:r>
              <a:rPr sz="2400" spc="-245" dirty="0">
                <a:solidFill>
                  <a:srgbClr val="1F1E1D"/>
                </a:solidFill>
                <a:latin typeface="나눔고딕"/>
                <a:cs typeface="Noto Sans CJK JP Regular"/>
              </a:rPr>
              <a:t>시장</a:t>
            </a:r>
            <a:r>
              <a:rPr sz="2400" spc="-240" dirty="0">
                <a:solidFill>
                  <a:srgbClr val="1F1E1D"/>
                </a:solidFill>
                <a:latin typeface="나눔고딕"/>
                <a:cs typeface="Noto Sans CJK JP Regular"/>
              </a:rPr>
              <a:t>의</a:t>
            </a:r>
            <a:r>
              <a:rPr sz="2400" dirty="0">
                <a:solidFill>
                  <a:srgbClr val="1F1E1D"/>
                </a:solidFill>
                <a:latin typeface="나눔고딕"/>
                <a:cs typeface="Noto Sans CJK JP Regular"/>
              </a:rPr>
              <a:t>	</a:t>
            </a:r>
            <a:r>
              <a:rPr sz="2400" spc="-245" dirty="0">
                <a:solidFill>
                  <a:srgbClr val="1F1E1D"/>
                </a:solidFill>
                <a:latin typeface="나눔고딕"/>
                <a:cs typeface="Noto Sans CJK JP Regular"/>
              </a:rPr>
              <a:t>경쟁</a:t>
            </a:r>
            <a:endParaRPr sz="2400" dirty="0">
              <a:latin typeface="나눔고딕"/>
              <a:cs typeface="Noto Sans CJK JP Regular"/>
            </a:endParaRPr>
          </a:p>
          <a:p>
            <a:pPr algn="ctr">
              <a:lnSpc>
                <a:spcPts val="3345"/>
              </a:lnSpc>
            </a:pPr>
            <a:r>
              <a:rPr sz="2800" spc="-290" dirty="0">
                <a:solidFill>
                  <a:srgbClr val="FF0000"/>
                </a:solidFill>
                <a:latin typeface="나눔고딕"/>
                <a:cs typeface="Noto Sans CJK JP Regular"/>
              </a:rPr>
              <a:t>높음</a:t>
            </a:r>
            <a:endParaRPr sz="2800" dirty="0">
              <a:solidFill>
                <a:srgbClr val="FF0000"/>
              </a:solidFill>
              <a:latin typeface="나눔고딕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427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3.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</a:t>
            </a: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,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 분석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( 5 DRIVING FORCES)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7D824-62E8-441D-9E2D-B748F93E1168}"/>
              </a:ext>
            </a:extLst>
          </p:cNvPr>
          <p:cNvSpPr txBox="1"/>
          <p:nvPr/>
        </p:nvSpPr>
        <p:spPr>
          <a:xfrm>
            <a:off x="4015032" y="1254074"/>
            <a:ext cx="416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고딕"/>
              </a:rPr>
              <a:t>• </a:t>
            </a:r>
            <a:r>
              <a:rPr lang="ko-KR" altLang="en-US" sz="2800" dirty="0">
                <a:latin typeface="나눔고딕"/>
              </a:rPr>
              <a:t>기존 시장의 경쟁 높음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1CFE83C5-23DB-4CBD-8B01-E317F99E1781}"/>
              </a:ext>
            </a:extLst>
          </p:cNvPr>
          <p:cNvSpPr/>
          <p:nvPr/>
        </p:nvSpPr>
        <p:spPr>
          <a:xfrm>
            <a:off x="1129071" y="1828800"/>
            <a:ext cx="3585170" cy="1246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56C36-F5AA-474D-8297-4103C0067B7F}"/>
              </a:ext>
            </a:extLst>
          </p:cNvPr>
          <p:cNvSpPr txBox="1"/>
          <p:nvPr/>
        </p:nvSpPr>
        <p:spPr>
          <a:xfrm>
            <a:off x="5702965" y="2226481"/>
            <a:ext cx="786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pc="-5" dirty="0">
                <a:latin typeface="나눔고딕"/>
                <a:cs typeface="Impact"/>
              </a:rPr>
              <a:t>VS</a:t>
            </a:r>
            <a:endParaRPr lang="en-US" altLang="ko-KR" sz="4400" dirty="0">
              <a:latin typeface="나눔고딕"/>
              <a:cs typeface="Impact"/>
            </a:endParaRPr>
          </a:p>
          <a:p>
            <a:endParaRPr lang="ko-KR" altLang="en-US" sz="4400" dirty="0">
              <a:latin typeface="나눔고딕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03D14-9E9A-4D86-8E7C-4B7A990E6088}"/>
              </a:ext>
            </a:extLst>
          </p:cNvPr>
          <p:cNvSpPr txBox="1"/>
          <p:nvPr/>
        </p:nvSpPr>
        <p:spPr>
          <a:xfrm>
            <a:off x="1283368" y="3151716"/>
            <a:ext cx="3288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고딕"/>
              </a:rPr>
              <a:t>• </a:t>
            </a:r>
            <a:r>
              <a:rPr lang="ko-KR" altLang="en-US" sz="2000" spc="-270" dirty="0">
                <a:latin typeface="나눔고딕"/>
                <a:cs typeface="Noto Sans CJK JP Regular"/>
              </a:rPr>
              <a:t>지점을 </a:t>
            </a:r>
            <a:r>
              <a:rPr lang="ko-KR" altLang="en-US" sz="2000" spc="-200" dirty="0">
                <a:latin typeface="나눔고딕"/>
                <a:cs typeface="Noto Sans CJK JP Regular"/>
              </a:rPr>
              <a:t>통해 고객에게</a:t>
            </a:r>
            <a:r>
              <a:rPr lang="ko-KR" altLang="en-US" sz="2000" spc="-10" dirty="0">
                <a:latin typeface="나눔고딕"/>
                <a:cs typeface="Noto Sans CJK JP Regular"/>
              </a:rPr>
              <a:t> </a:t>
            </a:r>
            <a:r>
              <a:rPr lang="ko-KR" altLang="en-US" sz="2000" spc="-260" dirty="0">
                <a:latin typeface="나눔고딕"/>
                <a:cs typeface="Noto Sans CJK JP Regular"/>
              </a:rPr>
              <a:t>접근</a:t>
            </a:r>
            <a:endParaRPr lang="ko-KR" altLang="en-US" sz="2000" dirty="0">
              <a:latin typeface="나눔고딕"/>
              <a:cs typeface="Noto Sans CJK JP Regular"/>
            </a:endParaRPr>
          </a:p>
          <a:p>
            <a:r>
              <a:rPr lang="en-US" altLang="ko-KR" sz="2000" dirty="0">
                <a:latin typeface="나눔고딕"/>
              </a:rPr>
              <a:t>• </a:t>
            </a:r>
            <a:r>
              <a:rPr lang="ko-KR" altLang="en-US" sz="2000" dirty="0">
                <a:latin typeface="나눔고딕"/>
              </a:rPr>
              <a:t>보수적운영 상태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A22EF3-75AB-4BDC-B811-2EBECC7CAAF3}"/>
              </a:ext>
            </a:extLst>
          </p:cNvPr>
          <p:cNvSpPr txBox="1"/>
          <p:nvPr/>
        </p:nvSpPr>
        <p:spPr>
          <a:xfrm>
            <a:off x="7461707" y="3146013"/>
            <a:ext cx="3288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고딕"/>
              </a:rPr>
              <a:t>• 100% </a:t>
            </a:r>
            <a:r>
              <a:rPr lang="ko-KR" altLang="en-US" sz="2000" dirty="0">
                <a:latin typeface="나눔고딕"/>
              </a:rPr>
              <a:t>모바일 서비스</a:t>
            </a:r>
            <a:endParaRPr lang="ko-KR" altLang="en-US" sz="2000" dirty="0">
              <a:latin typeface="나눔고딕"/>
              <a:cs typeface="Noto Sans CJK JP Regular"/>
            </a:endParaRPr>
          </a:p>
          <a:p>
            <a:r>
              <a:rPr lang="en-US" altLang="ko-KR" sz="2000" dirty="0">
                <a:latin typeface="나눔고딕"/>
              </a:rPr>
              <a:t>• </a:t>
            </a:r>
            <a:r>
              <a:rPr lang="ko-KR" altLang="en-US" sz="2000" dirty="0">
                <a:latin typeface="나눔고딕"/>
              </a:rPr>
              <a:t>편의성접근성 높음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8EAF1C9A-3064-4C7B-AC61-DE867EEA85B5}"/>
              </a:ext>
            </a:extLst>
          </p:cNvPr>
          <p:cNvSpPr/>
          <p:nvPr/>
        </p:nvSpPr>
        <p:spPr>
          <a:xfrm>
            <a:off x="1704384" y="4307791"/>
            <a:ext cx="2164197" cy="678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416EC16E-FDE7-4F10-9A06-46750D37461B}"/>
              </a:ext>
            </a:extLst>
          </p:cNvPr>
          <p:cNvSpPr/>
          <p:nvPr/>
        </p:nvSpPr>
        <p:spPr>
          <a:xfrm>
            <a:off x="7477752" y="4219683"/>
            <a:ext cx="2451354" cy="6376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F2F9C34E-645B-4C9F-A704-E480FC4306B9}"/>
              </a:ext>
            </a:extLst>
          </p:cNvPr>
          <p:cNvSpPr/>
          <p:nvPr/>
        </p:nvSpPr>
        <p:spPr>
          <a:xfrm>
            <a:off x="7461707" y="1907661"/>
            <a:ext cx="2451354" cy="6376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5C2FE0-FC3F-4C9C-AA54-6EA99740062B}"/>
              </a:ext>
            </a:extLst>
          </p:cNvPr>
          <p:cNvSpPr txBox="1"/>
          <p:nvPr/>
        </p:nvSpPr>
        <p:spPr>
          <a:xfrm>
            <a:off x="1129071" y="5044232"/>
            <a:ext cx="3585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고딕"/>
              </a:rPr>
              <a:t>• </a:t>
            </a:r>
            <a:r>
              <a:rPr lang="ko-KR" altLang="en-US" sz="2000" spc="-270" dirty="0">
                <a:latin typeface="나눔고딕"/>
              </a:rPr>
              <a:t>빅데이터  기반 </a:t>
            </a:r>
            <a:endParaRPr lang="ko-KR" altLang="en-US" sz="2000" dirty="0">
              <a:latin typeface="나눔고딕"/>
              <a:cs typeface="Noto Sans CJK JP Regular"/>
            </a:endParaRPr>
          </a:p>
          <a:p>
            <a:r>
              <a:rPr lang="en-US" altLang="ko-KR" sz="2000" dirty="0">
                <a:latin typeface="나눔고딕"/>
              </a:rPr>
              <a:t>• </a:t>
            </a:r>
            <a:r>
              <a:rPr lang="ko-KR" altLang="en-US" sz="2000" dirty="0">
                <a:latin typeface="나눔고딕"/>
              </a:rPr>
              <a:t>토탈 간편지급결제</a:t>
            </a:r>
            <a:endParaRPr lang="en-US" altLang="ko-KR" sz="2000" dirty="0">
              <a:latin typeface="나눔고딕"/>
            </a:endParaRPr>
          </a:p>
          <a:p>
            <a:r>
              <a:rPr lang="en-US" altLang="ko-KR" sz="2000" dirty="0">
                <a:latin typeface="나눔고딕"/>
              </a:rPr>
              <a:t>• </a:t>
            </a:r>
            <a:r>
              <a:rPr lang="ko-KR" altLang="en-US" sz="2000" dirty="0">
                <a:latin typeface="나눔고딕"/>
              </a:rPr>
              <a:t>모바일 간편  송금</a:t>
            </a:r>
            <a:endParaRPr lang="en-US" altLang="ko-KR" sz="2000" dirty="0">
              <a:latin typeface="나눔고딕"/>
            </a:endParaRPr>
          </a:p>
          <a:p>
            <a:r>
              <a:rPr lang="en-US" altLang="ko-KR" sz="2000" dirty="0">
                <a:latin typeface="나눔고딕"/>
              </a:rPr>
              <a:t>•Real – time </a:t>
            </a:r>
            <a:r>
              <a:rPr lang="ko-KR" altLang="en-US" sz="2000" dirty="0">
                <a:latin typeface="나눔고딕"/>
              </a:rPr>
              <a:t>스마트 해외송금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8B00C9-7205-4C1A-B08A-B06EA6B89814}"/>
              </a:ext>
            </a:extLst>
          </p:cNvPr>
          <p:cNvSpPr txBox="1"/>
          <p:nvPr/>
        </p:nvSpPr>
        <p:spPr>
          <a:xfrm>
            <a:off x="7461707" y="5162496"/>
            <a:ext cx="3519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고딕"/>
              </a:rPr>
              <a:t>• </a:t>
            </a:r>
            <a:r>
              <a:rPr lang="ko-KR" altLang="en-US" sz="2000" dirty="0" err="1">
                <a:latin typeface="나눔고딕"/>
              </a:rPr>
              <a:t>빅데티어</a:t>
            </a:r>
            <a:r>
              <a:rPr lang="ko-KR" altLang="en-US" sz="2000" dirty="0">
                <a:latin typeface="나눔고딕"/>
              </a:rPr>
              <a:t> 기반</a:t>
            </a:r>
            <a:endParaRPr lang="en-US" altLang="ko-KR" sz="2000" dirty="0">
              <a:latin typeface="나눔고딕"/>
            </a:endParaRPr>
          </a:p>
          <a:p>
            <a:r>
              <a:rPr lang="en-US" altLang="ko-KR" sz="2000" dirty="0">
                <a:latin typeface="나눔고딕"/>
              </a:rPr>
              <a:t>• </a:t>
            </a:r>
            <a:r>
              <a:rPr lang="ko-KR" altLang="en-US" sz="2000" dirty="0">
                <a:latin typeface="나눔고딕"/>
              </a:rPr>
              <a:t>간편 송금 및 결제</a:t>
            </a:r>
            <a:endParaRPr lang="en-US" altLang="ko-KR" sz="2000" dirty="0">
              <a:latin typeface="나눔고딕"/>
            </a:endParaRPr>
          </a:p>
          <a:p>
            <a:r>
              <a:rPr lang="en-US" altLang="ko-KR" sz="2000" dirty="0">
                <a:latin typeface="나눔고딕"/>
              </a:rPr>
              <a:t>• </a:t>
            </a:r>
            <a:r>
              <a:rPr lang="ko-KR" altLang="en-US" sz="2000" dirty="0">
                <a:latin typeface="나눔고딕"/>
              </a:rPr>
              <a:t>카카오 </a:t>
            </a:r>
            <a:r>
              <a:rPr lang="ko-KR" altLang="en-US" sz="2000" dirty="0" err="1">
                <a:latin typeface="나눔고딕"/>
              </a:rPr>
              <a:t>유니버셜</a:t>
            </a:r>
            <a:r>
              <a:rPr lang="ko-KR" altLang="en-US" sz="2000" dirty="0">
                <a:latin typeface="나눔고딕"/>
              </a:rPr>
              <a:t> 포인트</a:t>
            </a:r>
            <a:endParaRPr lang="en-US" altLang="ko-KR" sz="2000" dirty="0">
              <a:latin typeface="나눔고딕"/>
            </a:endParaRPr>
          </a:p>
          <a:p>
            <a:r>
              <a:rPr lang="en-US" altLang="ko-KR" sz="2000" dirty="0">
                <a:latin typeface="나눔고딕"/>
              </a:rPr>
              <a:t>• </a:t>
            </a:r>
            <a:r>
              <a:rPr lang="ko-KR" altLang="en-US" sz="2000" dirty="0">
                <a:latin typeface="나눔고딕"/>
              </a:rPr>
              <a:t>카카오톡 기반의 금융 비서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7E49A2-8146-4578-AEB0-B48805052D67}"/>
              </a:ext>
            </a:extLst>
          </p:cNvPr>
          <p:cNvSpPr txBox="1"/>
          <p:nvPr/>
        </p:nvSpPr>
        <p:spPr>
          <a:xfrm>
            <a:off x="5694942" y="4880651"/>
            <a:ext cx="7860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pc="-5" dirty="0">
                <a:latin typeface="나눔고딕"/>
                <a:cs typeface="Impact"/>
              </a:rPr>
              <a:t>VS</a:t>
            </a:r>
            <a:endParaRPr lang="en-US" altLang="ko-KR" sz="4400" dirty="0">
              <a:latin typeface="나눔고딕"/>
              <a:cs typeface="Impact"/>
            </a:endParaRPr>
          </a:p>
          <a:p>
            <a:endParaRPr lang="ko-KR" altLang="en-US" sz="4400" dirty="0">
              <a:latin typeface="나눔고딕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BD08B6AB-F58B-44B4-A3C5-B6020540092C}"/>
              </a:ext>
            </a:extLst>
          </p:cNvPr>
          <p:cNvCxnSpPr>
            <a:cxnSpLocks/>
          </p:cNvCxnSpPr>
          <p:nvPr/>
        </p:nvCxnSpPr>
        <p:spPr>
          <a:xfrm>
            <a:off x="585926" y="3994951"/>
            <a:ext cx="10795247" cy="0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oval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3.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</a:t>
            </a: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,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 분석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( 5 DRIVING FORCES)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23EA01-E2C3-4D9C-A0F6-381B2ABC36BC}"/>
              </a:ext>
            </a:extLst>
          </p:cNvPr>
          <p:cNvSpPr txBox="1"/>
          <p:nvPr/>
        </p:nvSpPr>
        <p:spPr>
          <a:xfrm>
            <a:off x="278704" y="1596003"/>
            <a:ext cx="394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고딕"/>
              </a:rPr>
              <a:t>•</a:t>
            </a:r>
            <a:r>
              <a:rPr lang="ko-KR" altLang="en-US" sz="2800" dirty="0">
                <a:latin typeface="나눔고딕"/>
              </a:rPr>
              <a:t>신규시장의 위협 낮음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19AA7-A268-4E85-931C-C1C83EEACA10}"/>
              </a:ext>
            </a:extLst>
          </p:cNvPr>
          <p:cNvSpPr txBox="1"/>
          <p:nvPr/>
        </p:nvSpPr>
        <p:spPr>
          <a:xfrm>
            <a:off x="523774" y="2104846"/>
            <a:ext cx="2747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까다로운 조건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시간소요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막대한 자본 필요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8771CF-1C22-482D-ADF2-F9452AE15F15}"/>
              </a:ext>
            </a:extLst>
          </p:cNvPr>
          <p:cNvSpPr txBox="1"/>
          <p:nvPr/>
        </p:nvSpPr>
        <p:spPr>
          <a:xfrm>
            <a:off x="7721867" y="1628373"/>
            <a:ext cx="394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고딕"/>
              </a:rPr>
              <a:t>•</a:t>
            </a:r>
            <a:r>
              <a:rPr lang="ko-KR" altLang="en-US" sz="2800" dirty="0">
                <a:latin typeface="나눔고딕"/>
              </a:rPr>
              <a:t>구매자의 교섭력 낮음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F38205-8801-4EC1-89AA-88B1DE63A8EF}"/>
              </a:ext>
            </a:extLst>
          </p:cNvPr>
          <p:cNvSpPr txBox="1"/>
          <p:nvPr/>
        </p:nvSpPr>
        <p:spPr>
          <a:xfrm>
            <a:off x="8014620" y="2081191"/>
            <a:ext cx="440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Bauhaus 93" panose="04030905020B02020C02" pitchFamily="82" charset="0"/>
              </a:rPr>
              <a:t>• </a:t>
            </a:r>
            <a:r>
              <a:rPr lang="ko-KR" altLang="en-US" dirty="0">
                <a:latin typeface="Bauhaus 93" panose="04030905020B02020C02" pitchFamily="82" charset="0"/>
              </a:rPr>
              <a:t>간편한 대출</a:t>
            </a:r>
            <a:r>
              <a:rPr lang="en-US" altLang="ko-KR" dirty="0">
                <a:latin typeface="Bauhaus 93" panose="04030905020B02020C02" pitchFamily="82" charset="0"/>
              </a:rPr>
              <a:t>       </a:t>
            </a:r>
          </a:p>
          <a:p>
            <a:r>
              <a:rPr lang="en-US" altLang="ko-KR" dirty="0">
                <a:latin typeface="Bauhaus 93" panose="04030905020B02020C02" pitchFamily="82" charset="0"/>
              </a:rPr>
              <a:t>• </a:t>
            </a:r>
            <a:r>
              <a:rPr lang="ko-KR" altLang="en-US" dirty="0">
                <a:latin typeface="Bauhaus 93" panose="04030905020B02020C02" pitchFamily="82" charset="0"/>
              </a:rPr>
              <a:t>낮은 수수료</a:t>
            </a:r>
            <a:endParaRPr lang="ko-KR" altLang="en-US" dirty="0"/>
          </a:p>
        </p:txBody>
      </p:sp>
      <p:pic>
        <p:nvPicPr>
          <p:cNvPr id="31" name="Picture 24" descr="iPad Air White wo Shadow.png">
            <a:extLst>
              <a:ext uri="{FF2B5EF4-FFF2-40B4-BE49-F238E27FC236}">
                <a16:creationId xmlns:a16="http://schemas.microsoft.com/office/drawing/2014/main" id="{DFFF39B1-682B-4512-92A9-A42E6A570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r="3035"/>
          <a:stretch/>
        </p:blipFill>
        <p:spPr>
          <a:xfrm>
            <a:off x="3993664" y="1463546"/>
            <a:ext cx="3728203" cy="53944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B17850C-8F4F-433A-A653-D21C2050EE37}"/>
              </a:ext>
            </a:extLst>
          </p:cNvPr>
          <p:cNvSpPr txBox="1"/>
          <p:nvPr/>
        </p:nvSpPr>
        <p:spPr>
          <a:xfrm>
            <a:off x="301581" y="3932430"/>
            <a:ext cx="394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고딕"/>
              </a:rPr>
              <a:t>•</a:t>
            </a:r>
            <a:r>
              <a:rPr lang="ko-KR" altLang="en-US" sz="2800" dirty="0">
                <a:latin typeface="나눔고딕"/>
              </a:rPr>
              <a:t>공급자의 교섭력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E33739-75A8-4591-AFDD-91E7E5059A98}"/>
              </a:ext>
            </a:extLst>
          </p:cNvPr>
          <p:cNvSpPr txBox="1"/>
          <p:nvPr/>
        </p:nvSpPr>
        <p:spPr>
          <a:xfrm>
            <a:off x="401239" y="4594177"/>
            <a:ext cx="3469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기술력과 보안성에 대한 카카오뱅크의 독자적 기술비중에 따라 교섭력 변화 가능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DA945B-4356-4AF7-93C5-3F214EF226CC}"/>
              </a:ext>
            </a:extLst>
          </p:cNvPr>
          <p:cNvSpPr txBox="1"/>
          <p:nvPr/>
        </p:nvSpPr>
        <p:spPr>
          <a:xfrm>
            <a:off x="7769173" y="3932430"/>
            <a:ext cx="394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고딕"/>
              </a:rPr>
              <a:t>•</a:t>
            </a:r>
            <a:r>
              <a:rPr lang="ko-KR" altLang="en-US" sz="2800" dirty="0">
                <a:latin typeface="나눔고딕"/>
              </a:rPr>
              <a:t>대체 가능성 높음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9516DE-4EF2-46C3-A0A9-FFA5948750D9}"/>
              </a:ext>
            </a:extLst>
          </p:cNvPr>
          <p:cNvSpPr txBox="1"/>
          <p:nvPr/>
        </p:nvSpPr>
        <p:spPr>
          <a:xfrm>
            <a:off x="8014620" y="4594177"/>
            <a:ext cx="4405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Bauhaus 93" panose="04030905020B02020C02" pitchFamily="82" charset="0"/>
              </a:rPr>
              <a:t>• </a:t>
            </a:r>
            <a:r>
              <a:rPr lang="ko-KR" altLang="en-US" dirty="0">
                <a:latin typeface="Bauhaus 93" panose="04030905020B02020C02" pitchFamily="82" charset="0"/>
              </a:rPr>
              <a:t>면대면 방식 선호</a:t>
            </a:r>
            <a:r>
              <a:rPr lang="en-US" altLang="ko-KR" dirty="0">
                <a:latin typeface="Bauhaus 93" panose="04030905020B02020C02" pitchFamily="82" charset="0"/>
              </a:rPr>
              <a:t>       </a:t>
            </a:r>
          </a:p>
          <a:p>
            <a:r>
              <a:rPr lang="en-US" altLang="ko-KR" dirty="0">
                <a:latin typeface="Bauhaus 93" panose="04030905020B02020C02" pitchFamily="82" charset="0"/>
              </a:rPr>
              <a:t>•</a:t>
            </a:r>
            <a:r>
              <a:rPr lang="ko-KR" altLang="en-US" dirty="0">
                <a:latin typeface="Bauhaus 93" panose="04030905020B02020C02" pitchFamily="82" charset="0"/>
              </a:rPr>
              <a:t> 낮은 익숙함</a:t>
            </a:r>
            <a:endParaRPr lang="en-US" altLang="ko-KR" dirty="0">
              <a:latin typeface="Bauhaus 93" panose="04030905020B02020C02" pitchFamily="82" charset="0"/>
            </a:endParaRPr>
          </a:p>
          <a:p>
            <a:r>
              <a:rPr lang="en-US" altLang="ko-KR" dirty="0">
                <a:latin typeface="Bauhaus 93" panose="04030905020B02020C02" pitchFamily="82" charset="0"/>
              </a:rPr>
              <a:t>• </a:t>
            </a:r>
            <a:r>
              <a:rPr lang="ko-KR" altLang="en-US" dirty="0">
                <a:latin typeface="Bauhaus 93" panose="04030905020B02020C02" pitchFamily="82" charset="0"/>
              </a:rPr>
              <a:t>보안문제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477FFEF-0B44-403C-8D8F-98BBB084C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33" y="1915098"/>
            <a:ext cx="2958981" cy="39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3.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</a:t>
            </a: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,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B8843CA3-D825-4A16-8541-197306E75009}"/>
              </a:ext>
            </a:extLst>
          </p:cNvPr>
          <p:cNvSpPr>
            <a:spLocks noChangeAspect="1"/>
          </p:cNvSpPr>
          <p:nvPr/>
        </p:nvSpPr>
        <p:spPr>
          <a:xfrm>
            <a:off x="528606" y="1906579"/>
            <a:ext cx="2071499" cy="1662227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rtlCol="0" anchor="ctr"/>
          <a:lstStyle/>
          <a:p>
            <a:pPr algn="ctr"/>
            <a:endParaRPr lang="en-US" dirty="0">
              <a:latin typeface="나눔고딕"/>
              <a:cs typeface="Roboto Light"/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17EDF848-7F93-4FDB-8ACE-5A6E16472DAE}"/>
              </a:ext>
            </a:extLst>
          </p:cNvPr>
          <p:cNvSpPr>
            <a:spLocks noChangeAspect="1"/>
          </p:cNvSpPr>
          <p:nvPr/>
        </p:nvSpPr>
        <p:spPr>
          <a:xfrm>
            <a:off x="3525401" y="1913784"/>
            <a:ext cx="2071499" cy="1662227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rtlCol="0" anchor="ctr"/>
          <a:lstStyle/>
          <a:p>
            <a:pPr algn="ctr"/>
            <a:endParaRPr lang="en-US" dirty="0">
              <a:latin typeface="나눔고딕"/>
              <a:cs typeface="Roboto Ligh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5B7CCF-BA4D-4DEF-87B6-D65BE6B99342}"/>
              </a:ext>
            </a:extLst>
          </p:cNvPr>
          <p:cNvSpPr>
            <a:spLocks noChangeAspect="1"/>
          </p:cNvSpPr>
          <p:nvPr/>
        </p:nvSpPr>
        <p:spPr>
          <a:xfrm>
            <a:off x="6582908" y="1913784"/>
            <a:ext cx="2071499" cy="1662227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rtlCol="0" anchor="ctr"/>
          <a:lstStyle/>
          <a:p>
            <a:pPr algn="ctr"/>
            <a:endParaRPr lang="en-US" dirty="0">
              <a:latin typeface="나눔고딕"/>
              <a:cs typeface="Roboto Light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6738946A-7045-455B-8447-F14EB08F2A94}"/>
              </a:ext>
            </a:extLst>
          </p:cNvPr>
          <p:cNvSpPr>
            <a:spLocks noChangeAspect="1"/>
          </p:cNvSpPr>
          <p:nvPr/>
        </p:nvSpPr>
        <p:spPr>
          <a:xfrm>
            <a:off x="9591894" y="1913784"/>
            <a:ext cx="2071499" cy="1662227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6" tIns="121922" rIns="243846" bIns="121922" rtlCol="0" anchor="ctr"/>
          <a:lstStyle/>
          <a:p>
            <a:pPr algn="ctr"/>
            <a:endParaRPr lang="en-US" dirty="0">
              <a:latin typeface="나눔고딕"/>
              <a:cs typeface="Roboto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F5A42-3FCE-40F0-9496-9FE8EB217A97}"/>
              </a:ext>
            </a:extLst>
          </p:cNvPr>
          <p:cNvSpPr txBox="1"/>
          <p:nvPr/>
        </p:nvSpPr>
        <p:spPr>
          <a:xfrm>
            <a:off x="2389572" y="1469006"/>
            <a:ext cx="1358554" cy="2462160"/>
          </a:xfrm>
          <a:prstGeom prst="rect">
            <a:avLst/>
          </a:prstGeom>
          <a:noFill/>
        </p:spPr>
        <p:txBody>
          <a:bodyPr wrap="square" lIns="243792" tIns="121894" rIns="243792" bIns="121894" rtlCol="0">
            <a:spAutoFit/>
          </a:bodyPr>
          <a:lstStyle/>
          <a:p>
            <a:pPr algn="ctr"/>
            <a:r>
              <a:rPr lang="en-US" sz="14400" dirty="0">
                <a:solidFill>
                  <a:schemeClr val="bg1">
                    <a:lumMod val="85000"/>
                  </a:schemeClr>
                </a:solidFill>
                <a:latin typeface="나눔고딕"/>
                <a:cs typeface="Roboto Black"/>
              </a:rPr>
              <a:t>+</a:t>
            </a:r>
            <a:endParaRPr lang="ru-RU" sz="14400" dirty="0">
              <a:solidFill>
                <a:schemeClr val="bg1">
                  <a:lumMod val="85000"/>
                </a:schemeClr>
              </a:solidFill>
              <a:latin typeface="나눔고딕"/>
              <a:cs typeface="Roboto Blac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7D3DCD-E144-4D1F-82EA-8D1C5E8E78AF}"/>
              </a:ext>
            </a:extLst>
          </p:cNvPr>
          <p:cNvSpPr txBox="1"/>
          <p:nvPr/>
        </p:nvSpPr>
        <p:spPr>
          <a:xfrm>
            <a:off x="5411646" y="1451539"/>
            <a:ext cx="1358554" cy="2462160"/>
          </a:xfrm>
          <a:prstGeom prst="rect">
            <a:avLst/>
          </a:prstGeom>
          <a:noFill/>
        </p:spPr>
        <p:txBody>
          <a:bodyPr wrap="square" lIns="243792" tIns="121894" rIns="243792" bIns="121894" rtlCol="0">
            <a:spAutoFit/>
          </a:bodyPr>
          <a:lstStyle/>
          <a:p>
            <a:pPr algn="ctr"/>
            <a:r>
              <a:rPr lang="en-US" sz="14400" dirty="0">
                <a:solidFill>
                  <a:schemeClr val="bg1">
                    <a:lumMod val="85000"/>
                  </a:schemeClr>
                </a:solidFill>
                <a:latin typeface="나눔고딕"/>
                <a:cs typeface="Roboto Black"/>
              </a:rPr>
              <a:t>+</a:t>
            </a:r>
            <a:endParaRPr lang="ru-RU" sz="14400" dirty="0">
              <a:solidFill>
                <a:schemeClr val="bg1">
                  <a:lumMod val="85000"/>
                </a:schemeClr>
              </a:solidFill>
              <a:latin typeface="나눔고딕"/>
              <a:cs typeface="Roboto Black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B9FF252-76A5-4A24-8955-98118BB6CA1B}"/>
              </a:ext>
            </a:extLst>
          </p:cNvPr>
          <p:cNvSpPr txBox="1"/>
          <p:nvPr/>
        </p:nvSpPr>
        <p:spPr>
          <a:xfrm>
            <a:off x="8416598" y="1469005"/>
            <a:ext cx="1358554" cy="2462160"/>
          </a:xfrm>
          <a:prstGeom prst="rect">
            <a:avLst/>
          </a:prstGeom>
          <a:noFill/>
        </p:spPr>
        <p:txBody>
          <a:bodyPr wrap="square" lIns="243792" tIns="121894" rIns="243792" bIns="121894" rtlCol="0">
            <a:spAutoFit/>
          </a:bodyPr>
          <a:lstStyle/>
          <a:p>
            <a:pPr algn="ctr"/>
            <a:r>
              <a:rPr lang="en-US" sz="14400" dirty="0">
                <a:solidFill>
                  <a:schemeClr val="bg1">
                    <a:lumMod val="85000"/>
                  </a:schemeClr>
                </a:solidFill>
                <a:latin typeface="나눔고딕"/>
                <a:cs typeface="Roboto Black"/>
              </a:rPr>
              <a:t>+</a:t>
            </a:r>
            <a:endParaRPr lang="ru-RU" sz="14400" dirty="0">
              <a:solidFill>
                <a:schemeClr val="bg1">
                  <a:lumMod val="85000"/>
                </a:schemeClr>
              </a:solidFill>
              <a:latin typeface="나눔고딕"/>
              <a:cs typeface="Roboto Black"/>
            </a:endParaRPr>
          </a:p>
        </p:txBody>
      </p:sp>
      <p:sp>
        <p:nvSpPr>
          <p:cNvPr id="81" name="object 10">
            <a:extLst>
              <a:ext uri="{FF2B5EF4-FFF2-40B4-BE49-F238E27FC236}">
                <a16:creationId xmlns:a16="http://schemas.microsoft.com/office/drawing/2014/main" id="{C1241254-7133-44AD-B932-BE82B1428C65}"/>
              </a:ext>
            </a:extLst>
          </p:cNvPr>
          <p:cNvSpPr/>
          <p:nvPr/>
        </p:nvSpPr>
        <p:spPr>
          <a:xfrm>
            <a:off x="1248359" y="2316409"/>
            <a:ext cx="702164" cy="883469"/>
          </a:xfrm>
          <a:custGeom>
            <a:avLst/>
            <a:gdLst/>
            <a:ahLst/>
            <a:cxnLst/>
            <a:rect l="l" t="t" r="r" b="b"/>
            <a:pathLst>
              <a:path w="300354" h="520064">
                <a:moveTo>
                  <a:pt x="3937" y="409701"/>
                </a:moveTo>
                <a:lnTo>
                  <a:pt x="3937" y="496188"/>
                </a:lnTo>
                <a:lnTo>
                  <a:pt x="19629" y="501096"/>
                </a:lnTo>
                <a:lnTo>
                  <a:pt x="65277" y="513079"/>
                </a:lnTo>
                <a:lnTo>
                  <a:pt x="109962" y="519277"/>
                </a:lnTo>
                <a:lnTo>
                  <a:pt x="124840" y="519684"/>
                </a:lnTo>
                <a:lnTo>
                  <a:pt x="162677" y="517374"/>
                </a:lnTo>
                <a:lnTo>
                  <a:pt x="226442" y="498895"/>
                </a:lnTo>
                <a:lnTo>
                  <a:pt x="273351" y="461936"/>
                </a:lnTo>
                <a:lnTo>
                  <a:pt x="285140" y="441960"/>
                </a:lnTo>
                <a:lnTo>
                  <a:pt x="130175" y="441960"/>
                </a:lnTo>
                <a:lnTo>
                  <a:pt x="122072" y="441745"/>
                </a:lnTo>
                <a:lnTo>
                  <a:pt x="80930" y="434895"/>
                </a:lnTo>
                <a:lnTo>
                  <a:pt x="64642" y="430784"/>
                </a:lnTo>
                <a:lnTo>
                  <a:pt x="3937" y="409701"/>
                </a:lnTo>
                <a:close/>
              </a:path>
              <a:path w="300354" h="520064">
                <a:moveTo>
                  <a:pt x="152526" y="0"/>
                </a:moveTo>
                <a:lnTo>
                  <a:pt x="91773" y="8382"/>
                </a:lnTo>
                <a:lnTo>
                  <a:pt x="42925" y="33527"/>
                </a:lnTo>
                <a:lnTo>
                  <a:pt x="10747" y="76453"/>
                </a:lnTo>
                <a:lnTo>
                  <a:pt x="0" y="138049"/>
                </a:lnTo>
                <a:lnTo>
                  <a:pt x="881" y="153354"/>
                </a:lnTo>
                <a:lnTo>
                  <a:pt x="14097" y="194056"/>
                </a:lnTo>
                <a:lnTo>
                  <a:pt x="39814" y="227113"/>
                </a:lnTo>
                <a:lnTo>
                  <a:pt x="72389" y="253015"/>
                </a:lnTo>
                <a:lnTo>
                  <a:pt x="106463" y="273986"/>
                </a:lnTo>
                <a:lnTo>
                  <a:pt x="136271" y="290702"/>
                </a:lnTo>
                <a:lnTo>
                  <a:pt x="150369" y="298606"/>
                </a:lnTo>
                <a:lnTo>
                  <a:pt x="189356" y="326771"/>
                </a:lnTo>
                <a:lnTo>
                  <a:pt x="211613" y="361235"/>
                </a:lnTo>
                <a:lnTo>
                  <a:pt x="213360" y="377698"/>
                </a:lnTo>
                <a:lnTo>
                  <a:pt x="212883" y="386461"/>
                </a:lnTo>
                <a:lnTo>
                  <a:pt x="192952" y="423179"/>
                </a:lnTo>
                <a:lnTo>
                  <a:pt x="154338" y="440245"/>
                </a:lnTo>
                <a:lnTo>
                  <a:pt x="130175" y="441960"/>
                </a:lnTo>
                <a:lnTo>
                  <a:pt x="285140" y="441960"/>
                </a:lnTo>
                <a:lnTo>
                  <a:pt x="288353" y="436514"/>
                </a:lnTo>
                <a:lnTo>
                  <a:pt x="297354" y="406449"/>
                </a:lnTo>
                <a:lnTo>
                  <a:pt x="300354" y="371728"/>
                </a:lnTo>
                <a:lnTo>
                  <a:pt x="299045" y="354157"/>
                </a:lnTo>
                <a:lnTo>
                  <a:pt x="288543" y="312420"/>
                </a:lnTo>
                <a:lnTo>
                  <a:pt x="252499" y="267082"/>
                </a:lnTo>
                <a:lnTo>
                  <a:pt x="219710" y="242062"/>
                </a:lnTo>
                <a:lnTo>
                  <a:pt x="171078" y="213129"/>
                </a:lnTo>
                <a:lnTo>
                  <a:pt x="142652" y="197649"/>
                </a:lnTo>
                <a:lnTo>
                  <a:pt x="136080" y="193944"/>
                </a:lnTo>
                <a:lnTo>
                  <a:pt x="102615" y="167639"/>
                </a:lnTo>
                <a:lnTo>
                  <a:pt x="98171" y="163195"/>
                </a:lnTo>
                <a:lnTo>
                  <a:pt x="94106" y="158114"/>
                </a:lnTo>
                <a:lnTo>
                  <a:pt x="90424" y="152526"/>
                </a:lnTo>
                <a:lnTo>
                  <a:pt x="86867" y="146938"/>
                </a:lnTo>
                <a:lnTo>
                  <a:pt x="84962" y="140588"/>
                </a:lnTo>
                <a:lnTo>
                  <a:pt x="84962" y="133476"/>
                </a:lnTo>
                <a:lnTo>
                  <a:pt x="103124" y="91312"/>
                </a:lnTo>
                <a:lnTo>
                  <a:pt x="148589" y="76453"/>
                </a:lnTo>
                <a:lnTo>
                  <a:pt x="272796" y="76453"/>
                </a:lnTo>
                <a:lnTo>
                  <a:pt x="272796" y="25781"/>
                </a:lnTo>
                <a:lnTo>
                  <a:pt x="230826" y="13011"/>
                </a:lnTo>
                <a:lnTo>
                  <a:pt x="186816" y="3175"/>
                </a:lnTo>
                <a:lnTo>
                  <a:pt x="160813" y="192"/>
                </a:lnTo>
                <a:lnTo>
                  <a:pt x="152526" y="0"/>
                </a:lnTo>
                <a:close/>
              </a:path>
              <a:path w="300354" h="520064">
                <a:moveTo>
                  <a:pt x="272796" y="76453"/>
                </a:moveTo>
                <a:lnTo>
                  <a:pt x="148589" y="76453"/>
                </a:lnTo>
                <a:lnTo>
                  <a:pt x="162611" y="76981"/>
                </a:lnTo>
                <a:lnTo>
                  <a:pt x="177037" y="78581"/>
                </a:lnTo>
                <a:lnTo>
                  <a:pt x="222629" y="89733"/>
                </a:lnTo>
                <a:lnTo>
                  <a:pt x="272796" y="107950"/>
                </a:lnTo>
                <a:lnTo>
                  <a:pt x="272796" y="7645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82" name="object 11">
            <a:extLst>
              <a:ext uri="{FF2B5EF4-FFF2-40B4-BE49-F238E27FC236}">
                <a16:creationId xmlns:a16="http://schemas.microsoft.com/office/drawing/2014/main" id="{A95E87B8-0C71-459C-92C1-11F190423FD7}"/>
              </a:ext>
            </a:extLst>
          </p:cNvPr>
          <p:cNvSpPr/>
          <p:nvPr/>
        </p:nvSpPr>
        <p:spPr>
          <a:xfrm>
            <a:off x="4173370" y="2316409"/>
            <a:ext cx="745272" cy="813109"/>
          </a:xfrm>
          <a:custGeom>
            <a:avLst/>
            <a:gdLst/>
            <a:ahLst/>
            <a:cxnLst/>
            <a:rect l="l" t="t" r="r" b="b"/>
            <a:pathLst>
              <a:path w="518159" h="503554">
                <a:moveTo>
                  <a:pt x="81915" y="0"/>
                </a:moveTo>
                <a:lnTo>
                  <a:pt x="0" y="0"/>
                </a:lnTo>
                <a:lnTo>
                  <a:pt x="88265" y="503300"/>
                </a:lnTo>
                <a:lnTo>
                  <a:pt x="175387" y="503300"/>
                </a:lnTo>
                <a:lnTo>
                  <a:pt x="207237" y="363092"/>
                </a:lnTo>
                <a:lnTo>
                  <a:pt x="137668" y="363092"/>
                </a:lnTo>
                <a:lnTo>
                  <a:pt x="81915" y="0"/>
                </a:lnTo>
                <a:close/>
              </a:path>
              <a:path w="518159" h="503554">
                <a:moveTo>
                  <a:pt x="328765" y="134874"/>
                </a:moveTo>
                <a:lnTo>
                  <a:pt x="259079" y="134874"/>
                </a:lnTo>
                <a:lnTo>
                  <a:pt x="342138" y="503300"/>
                </a:lnTo>
                <a:lnTo>
                  <a:pt x="429260" y="503300"/>
                </a:lnTo>
                <a:lnTo>
                  <a:pt x="453883" y="363092"/>
                </a:lnTo>
                <a:lnTo>
                  <a:pt x="380492" y="363092"/>
                </a:lnTo>
                <a:lnTo>
                  <a:pt x="328765" y="134874"/>
                </a:lnTo>
                <a:close/>
              </a:path>
              <a:path w="518159" h="503554">
                <a:moveTo>
                  <a:pt x="298196" y="0"/>
                </a:moveTo>
                <a:lnTo>
                  <a:pt x="219328" y="0"/>
                </a:lnTo>
                <a:lnTo>
                  <a:pt x="137668" y="363092"/>
                </a:lnTo>
                <a:lnTo>
                  <a:pt x="207237" y="363092"/>
                </a:lnTo>
                <a:lnTo>
                  <a:pt x="259079" y="134874"/>
                </a:lnTo>
                <a:lnTo>
                  <a:pt x="328765" y="134874"/>
                </a:lnTo>
                <a:lnTo>
                  <a:pt x="298196" y="0"/>
                </a:lnTo>
                <a:close/>
              </a:path>
              <a:path w="518159" h="503554">
                <a:moveTo>
                  <a:pt x="517651" y="0"/>
                </a:moveTo>
                <a:lnTo>
                  <a:pt x="436245" y="0"/>
                </a:lnTo>
                <a:lnTo>
                  <a:pt x="380492" y="363092"/>
                </a:lnTo>
                <a:lnTo>
                  <a:pt x="453883" y="363092"/>
                </a:lnTo>
                <a:lnTo>
                  <a:pt x="517651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83" name="object 14">
            <a:extLst>
              <a:ext uri="{FF2B5EF4-FFF2-40B4-BE49-F238E27FC236}">
                <a16:creationId xmlns:a16="http://schemas.microsoft.com/office/drawing/2014/main" id="{DB27432C-D540-4A58-BFCB-51E96849D675}"/>
              </a:ext>
            </a:extLst>
          </p:cNvPr>
          <p:cNvSpPr/>
          <p:nvPr/>
        </p:nvSpPr>
        <p:spPr>
          <a:xfrm>
            <a:off x="7265970" y="2285210"/>
            <a:ext cx="742706" cy="928666"/>
          </a:xfrm>
          <a:custGeom>
            <a:avLst/>
            <a:gdLst/>
            <a:ahLst/>
            <a:cxnLst/>
            <a:rect l="l" t="t" r="r" b="b"/>
            <a:pathLst>
              <a:path w="415925" h="520064">
                <a:moveTo>
                  <a:pt x="207644" y="0"/>
                </a:moveTo>
                <a:lnTo>
                  <a:pt x="164966" y="4873"/>
                </a:lnTo>
                <a:lnTo>
                  <a:pt x="124205" y="19431"/>
                </a:lnTo>
                <a:lnTo>
                  <a:pt x="87407" y="42846"/>
                </a:lnTo>
                <a:lnTo>
                  <a:pt x="56514" y="74168"/>
                </a:lnTo>
                <a:lnTo>
                  <a:pt x="32146" y="113331"/>
                </a:lnTo>
                <a:lnTo>
                  <a:pt x="14350" y="158877"/>
                </a:lnTo>
                <a:lnTo>
                  <a:pt x="3603" y="208692"/>
                </a:lnTo>
                <a:lnTo>
                  <a:pt x="0" y="260223"/>
                </a:lnTo>
                <a:lnTo>
                  <a:pt x="902" y="286533"/>
                </a:lnTo>
                <a:lnTo>
                  <a:pt x="8090" y="337536"/>
                </a:lnTo>
                <a:lnTo>
                  <a:pt x="22421" y="385806"/>
                </a:lnTo>
                <a:lnTo>
                  <a:pt x="43515" y="427819"/>
                </a:lnTo>
                <a:lnTo>
                  <a:pt x="71181" y="463188"/>
                </a:lnTo>
                <a:lnTo>
                  <a:pt x="105038" y="490533"/>
                </a:lnTo>
                <a:lnTo>
                  <a:pt x="144351" y="509182"/>
                </a:lnTo>
                <a:lnTo>
                  <a:pt x="186070" y="518517"/>
                </a:lnTo>
                <a:lnTo>
                  <a:pt x="207644" y="519684"/>
                </a:lnTo>
                <a:lnTo>
                  <a:pt x="229149" y="518517"/>
                </a:lnTo>
                <a:lnTo>
                  <a:pt x="270920" y="509182"/>
                </a:lnTo>
                <a:lnTo>
                  <a:pt x="310524" y="490533"/>
                </a:lnTo>
                <a:lnTo>
                  <a:pt x="344485" y="463188"/>
                </a:lnTo>
                <a:lnTo>
                  <a:pt x="360865" y="443865"/>
                </a:lnTo>
                <a:lnTo>
                  <a:pt x="207644" y="443865"/>
                </a:lnTo>
                <a:lnTo>
                  <a:pt x="195777" y="443124"/>
                </a:lnTo>
                <a:lnTo>
                  <a:pt x="149931" y="425344"/>
                </a:lnTo>
                <a:lnTo>
                  <a:pt x="122427" y="395859"/>
                </a:lnTo>
                <a:lnTo>
                  <a:pt x="100514" y="352657"/>
                </a:lnTo>
                <a:lnTo>
                  <a:pt x="87995" y="298878"/>
                </a:lnTo>
                <a:lnTo>
                  <a:pt x="85598" y="260223"/>
                </a:lnTo>
                <a:lnTo>
                  <a:pt x="86195" y="240883"/>
                </a:lnTo>
                <a:lnTo>
                  <a:pt x="95250" y="184912"/>
                </a:lnTo>
                <a:lnTo>
                  <a:pt x="114198" y="137048"/>
                </a:lnTo>
                <a:lnTo>
                  <a:pt x="139890" y="102901"/>
                </a:lnTo>
                <a:lnTo>
                  <a:pt x="172587" y="83044"/>
                </a:lnTo>
                <a:lnTo>
                  <a:pt x="207644" y="76454"/>
                </a:lnTo>
                <a:lnTo>
                  <a:pt x="360747" y="76454"/>
                </a:lnTo>
                <a:lnTo>
                  <a:pt x="359155" y="74168"/>
                </a:lnTo>
                <a:lnTo>
                  <a:pt x="328310" y="43005"/>
                </a:lnTo>
                <a:lnTo>
                  <a:pt x="291084" y="19558"/>
                </a:lnTo>
                <a:lnTo>
                  <a:pt x="249892" y="4857"/>
                </a:lnTo>
                <a:lnTo>
                  <a:pt x="228952" y="1214"/>
                </a:lnTo>
                <a:lnTo>
                  <a:pt x="207644" y="0"/>
                </a:lnTo>
                <a:close/>
              </a:path>
              <a:path w="415925" h="520064">
                <a:moveTo>
                  <a:pt x="360747" y="76454"/>
                </a:moveTo>
                <a:lnTo>
                  <a:pt x="207644" y="76454"/>
                </a:lnTo>
                <a:lnTo>
                  <a:pt x="219501" y="77190"/>
                </a:lnTo>
                <a:lnTo>
                  <a:pt x="231251" y="79390"/>
                </a:lnTo>
                <a:lnTo>
                  <a:pt x="275240" y="102727"/>
                </a:lnTo>
                <a:lnTo>
                  <a:pt x="301148" y="136485"/>
                </a:lnTo>
                <a:lnTo>
                  <a:pt x="320293" y="185420"/>
                </a:lnTo>
                <a:lnTo>
                  <a:pt x="329098" y="241248"/>
                </a:lnTo>
                <a:lnTo>
                  <a:pt x="329691" y="260223"/>
                </a:lnTo>
                <a:lnTo>
                  <a:pt x="329083" y="279794"/>
                </a:lnTo>
                <a:lnTo>
                  <a:pt x="320420" y="335153"/>
                </a:lnTo>
                <a:lnTo>
                  <a:pt x="301222" y="383301"/>
                </a:lnTo>
                <a:lnTo>
                  <a:pt x="275240" y="417210"/>
                </a:lnTo>
                <a:lnTo>
                  <a:pt x="231262" y="440912"/>
                </a:lnTo>
                <a:lnTo>
                  <a:pt x="207644" y="443865"/>
                </a:lnTo>
                <a:lnTo>
                  <a:pt x="360865" y="443865"/>
                </a:lnTo>
                <a:lnTo>
                  <a:pt x="383746" y="407479"/>
                </a:lnTo>
                <a:lnTo>
                  <a:pt x="401574" y="361823"/>
                </a:lnTo>
                <a:lnTo>
                  <a:pt x="412321" y="311927"/>
                </a:lnTo>
                <a:lnTo>
                  <a:pt x="415925" y="260223"/>
                </a:lnTo>
                <a:lnTo>
                  <a:pt x="415004" y="234243"/>
                </a:lnTo>
                <a:lnTo>
                  <a:pt x="407834" y="183927"/>
                </a:lnTo>
                <a:lnTo>
                  <a:pt x="393499" y="135586"/>
                </a:lnTo>
                <a:lnTo>
                  <a:pt x="372236" y="92958"/>
                </a:lnTo>
                <a:lnTo>
                  <a:pt x="360747" y="764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87" name="object 12">
            <a:extLst>
              <a:ext uri="{FF2B5EF4-FFF2-40B4-BE49-F238E27FC236}">
                <a16:creationId xmlns:a16="http://schemas.microsoft.com/office/drawing/2014/main" id="{C44231C2-F960-4725-ACC0-A4331119447A}"/>
              </a:ext>
            </a:extLst>
          </p:cNvPr>
          <p:cNvSpPr/>
          <p:nvPr/>
        </p:nvSpPr>
        <p:spPr>
          <a:xfrm>
            <a:off x="10627060" y="2316409"/>
            <a:ext cx="0" cy="912959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4942"/>
                </a:lnTo>
              </a:path>
            </a:pathLst>
          </a:custGeom>
          <a:ln w="1270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:a16="http://schemas.microsoft.com/office/drawing/2014/main" id="{4E68479A-857A-46B9-83E3-02C20FBC934C}"/>
              </a:ext>
            </a:extLst>
          </p:cNvPr>
          <p:cNvSpPr/>
          <p:nvPr/>
        </p:nvSpPr>
        <p:spPr>
          <a:xfrm>
            <a:off x="10219137" y="2319950"/>
            <a:ext cx="815846" cy="345808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4202" y="0"/>
                </a:lnTo>
              </a:path>
            </a:pathLst>
          </a:custGeom>
          <a:ln w="1238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1FCAA-71F7-41D8-B843-790E606A212C}"/>
              </a:ext>
            </a:extLst>
          </p:cNvPr>
          <p:cNvSpPr txBox="1"/>
          <p:nvPr/>
        </p:nvSpPr>
        <p:spPr>
          <a:xfrm>
            <a:off x="85504" y="3957971"/>
            <a:ext cx="3053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•</a:t>
            </a:r>
            <a:r>
              <a:rPr lang="ko-KR" altLang="en-US" dirty="0">
                <a:latin typeface="나눔고딕"/>
              </a:rPr>
              <a:t>간편성</a:t>
            </a:r>
            <a:r>
              <a:rPr lang="en-US" altLang="ko-KR" dirty="0">
                <a:latin typeface="나눔고딕"/>
              </a:rPr>
              <a:t>&amp;</a:t>
            </a:r>
            <a:r>
              <a:rPr lang="ko-KR" altLang="en-US" dirty="0">
                <a:latin typeface="나눔고딕"/>
              </a:rPr>
              <a:t>합리성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카카오브랜드 이미지활용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꾸준한 서비스의 개발과 협업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빅데이터 기술의 보유 및 활용 기술력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7E5C642-6987-4988-BA51-F35782083666}"/>
              </a:ext>
            </a:extLst>
          </p:cNvPr>
          <p:cNvSpPr txBox="1"/>
          <p:nvPr/>
        </p:nvSpPr>
        <p:spPr>
          <a:xfrm>
            <a:off x="3361332" y="3957971"/>
            <a:ext cx="2871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•</a:t>
            </a:r>
            <a:r>
              <a:rPr lang="ko-KR" altLang="en-US" dirty="0" err="1">
                <a:latin typeface="나눔고딕"/>
              </a:rPr>
              <a:t>비대면</a:t>
            </a:r>
            <a:r>
              <a:rPr lang="ko-KR" altLang="en-US" dirty="0">
                <a:latin typeface="나눔고딕"/>
              </a:rPr>
              <a:t> 채널의 한계로</a:t>
            </a:r>
            <a:endParaRPr lang="en-US" altLang="ko-KR" dirty="0">
              <a:latin typeface="나눔고딕"/>
            </a:endParaRPr>
          </a:p>
          <a:p>
            <a:r>
              <a:rPr lang="ko-KR" altLang="en-US" dirty="0">
                <a:latin typeface="나눔고딕"/>
              </a:rPr>
              <a:t>성장제약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일부 연령층의 사용 집중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낮은 카카오 신용등급과     지분 보유상황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</a:t>
            </a:r>
            <a:r>
              <a:rPr lang="ko-KR" altLang="en-US" dirty="0">
                <a:latin typeface="나눔고딕"/>
              </a:rPr>
              <a:t>낮은 고객대응 능력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8A2379D-E3E3-4AA5-8C24-E05657887391}"/>
              </a:ext>
            </a:extLst>
          </p:cNvPr>
          <p:cNvSpPr txBox="1"/>
          <p:nvPr/>
        </p:nvSpPr>
        <p:spPr>
          <a:xfrm>
            <a:off x="6455052" y="3982379"/>
            <a:ext cx="2871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모바일 사업의 성장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 err="1">
                <a:latin typeface="나눔고딕"/>
              </a:rPr>
              <a:t>핀테크</a:t>
            </a:r>
            <a:r>
              <a:rPr lang="ko-KR" altLang="en-US" dirty="0">
                <a:latin typeface="나눔고딕"/>
              </a:rPr>
              <a:t> 사업의 호황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4</a:t>
            </a:r>
            <a:r>
              <a:rPr lang="ko-KR" altLang="en-US" dirty="0">
                <a:latin typeface="나눔고딕"/>
              </a:rPr>
              <a:t>차 산업혁명과 빅데이터 중시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AD3E9D-5D0B-429F-82F5-A48F26126CCE}"/>
              </a:ext>
            </a:extLst>
          </p:cNvPr>
          <p:cNvSpPr txBox="1"/>
          <p:nvPr/>
        </p:nvSpPr>
        <p:spPr>
          <a:xfrm>
            <a:off x="9326880" y="3982379"/>
            <a:ext cx="287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글로벌 영업환경 약화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초대형 투자은행 출현 현실화</a:t>
            </a:r>
            <a:endParaRPr lang="en-US" altLang="ko-KR" dirty="0">
              <a:latin typeface="나눔고딕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9B552E7-A079-4BFE-A0F3-1AC38716B0E6}"/>
              </a:ext>
            </a:extLst>
          </p:cNvPr>
          <p:cNvSpPr txBox="1"/>
          <p:nvPr/>
        </p:nvSpPr>
        <p:spPr>
          <a:xfrm>
            <a:off x="4027658" y="7173804"/>
            <a:ext cx="412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14</a:t>
            </a:r>
            <a:r>
              <a:rPr lang="ko-KR" altLang="en-US" dirty="0"/>
              <a:t>페이지는 카카오뱅크 </a:t>
            </a:r>
            <a:r>
              <a:rPr lang="ko-KR" altLang="en-US" dirty="0" err="1"/>
              <a:t>피피티에서</a:t>
            </a:r>
            <a:endParaRPr lang="en-US" altLang="ko-KR" dirty="0"/>
          </a:p>
          <a:p>
            <a:r>
              <a:rPr lang="en-US" altLang="ko-KR" dirty="0"/>
              <a:t>20</a:t>
            </a:r>
            <a:r>
              <a:rPr lang="ko-KR" altLang="en-US" dirty="0"/>
              <a:t>페이지</a:t>
            </a:r>
            <a:r>
              <a:rPr lang="en-US" altLang="ko-KR" dirty="0"/>
              <a:t>~37</a:t>
            </a:r>
            <a:r>
              <a:rPr lang="ko-KR" altLang="en-US" dirty="0"/>
              <a:t>페이지 추가설명</a:t>
            </a:r>
          </a:p>
        </p:txBody>
      </p:sp>
    </p:spTree>
    <p:extLst>
      <p:ext uri="{BB962C8B-B14F-4D97-AF65-F5344CB8AC3E}">
        <p14:creationId xmlns:p14="http://schemas.microsoft.com/office/powerpoint/2010/main" val="35433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3.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</a:t>
            </a: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,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9B552E7-A079-4BFE-A0F3-1AC38716B0E6}"/>
              </a:ext>
            </a:extLst>
          </p:cNvPr>
          <p:cNvSpPr txBox="1"/>
          <p:nvPr/>
        </p:nvSpPr>
        <p:spPr>
          <a:xfrm>
            <a:off x="4027658" y="7173804"/>
            <a:ext cx="412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14</a:t>
            </a:r>
            <a:r>
              <a:rPr lang="ko-KR" altLang="en-US" dirty="0">
                <a:latin typeface="나눔고딕"/>
              </a:rPr>
              <a:t>페이지는 카카오뱅크 </a:t>
            </a:r>
            <a:r>
              <a:rPr lang="ko-KR" altLang="en-US" dirty="0" err="1">
                <a:latin typeface="나눔고딕"/>
              </a:rPr>
              <a:t>피피티에서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20</a:t>
            </a:r>
            <a:r>
              <a:rPr lang="ko-KR" altLang="en-US" dirty="0">
                <a:latin typeface="나눔고딕"/>
              </a:rPr>
              <a:t>페이지</a:t>
            </a:r>
            <a:r>
              <a:rPr lang="en-US" altLang="ko-KR" dirty="0">
                <a:latin typeface="나눔고딕"/>
              </a:rPr>
              <a:t>~37</a:t>
            </a:r>
            <a:r>
              <a:rPr lang="ko-KR" altLang="en-US" dirty="0">
                <a:latin typeface="나눔고딕"/>
              </a:rPr>
              <a:t>페이지 추가설명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E6B16CD0-8497-4E5C-977F-890335F3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433" y="1977150"/>
            <a:ext cx="21078337" cy="56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400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EF240B6-94FE-4927-B4AB-BC0AE7988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60433"/>
              </p:ext>
            </p:extLst>
          </p:nvPr>
        </p:nvGraphicFramePr>
        <p:xfrm>
          <a:off x="712510" y="1626200"/>
          <a:ext cx="10651368" cy="468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871">
                  <a:extLst>
                    <a:ext uri="{9D8B030D-6E8A-4147-A177-3AD203B41FA5}">
                      <a16:colId xmlns:a16="http://schemas.microsoft.com/office/drawing/2014/main" val="2358770755"/>
                    </a:ext>
                  </a:extLst>
                </a:gridCol>
                <a:gridCol w="4648517">
                  <a:extLst>
                    <a:ext uri="{9D8B030D-6E8A-4147-A177-3AD203B41FA5}">
                      <a16:colId xmlns:a16="http://schemas.microsoft.com/office/drawing/2014/main" val="4228724845"/>
                    </a:ext>
                  </a:extLst>
                </a:gridCol>
                <a:gridCol w="4428980">
                  <a:extLst>
                    <a:ext uri="{9D8B030D-6E8A-4147-A177-3AD203B41FA5}">
                      <a16:colId xmlns:a16="http://schemas.microsoft.com/office/drawing/2014/main" val="3150754965"/>
                    </a:ext>
                  </a:extLst>
                </a:gridCol>
              </a:tblGrid>
              <a:tr h="4118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SWOT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Strength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Weakness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657365"/>
                  </a:ext>
                </a:extLst>
              </a:tr>
              <a:tr h="2135493">
                <a:tc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bg1"/>
                          </a:solidFill>
                        </a:rPr>
                        <a:t>Opportunity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/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내부 감정을 외부 기회와 매치</a:t>
                      </a:r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endParaRPr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고객기반 빅데이터 활용을 통해 상품 출시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/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내부 약점을 외부 기회에 대응</a:t>
                      </a:r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endParaRPr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카카오의 빅데이터를 활용하여</a:t>
                      </a:r>
                    </a:p>
                    <a:p>
                      <a:pPr algn="ctr" fontAlgn="base" latinLnBrk="1"/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경쟁사 위협 대응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87227"/>
                  </a:ext>
                </a:extLst>
              </a:tr>
              <a:tr h="2135493">
                <a:tc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bg1"/>
                          </a:solidFill>
                        </a:rPr>
                        <a:t>Threat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/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내부 강점을 외부 위협과 매치</a:t>
                      </a:r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endParaRPr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조건부면제 확대로 대출고객 흡수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1"/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내부 약점을 외부 위협에 대응</a:t>
                      </a:r>
                      <a:endParaRPr lang="en-US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endParaRPr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 latinLnBrk="1"/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철수 전략 카카오페이에 흡수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7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3.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</a:t>
            </a: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,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C381F3B-A23E-4797-AE29-5F2797BD7954}"/>
              </a:ext>
            </a:extLst>
          </p:cNvPr>
          <p:cNvGrpSpPr/>
          <p:nvPr/>
        </p:nvGrpSpPr>
        <p:grpSpPr>
          <a:xfrm>
            <a:off x="877118" y="1301188"/>
            <a:ext cx="11060882" cy="5171411"/>
            <a:chOff x="623118" y="1250388"/>
            <a:chExt cx="11060882" cy="5171411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9DDA073-CFD2-45BB-9A3C-CA46B0E944CA}"/>
                </a:ext>
              </a:extLst>
            </p:cNvPr>
            <p:cNvSpPr/>
            <p:nvPr/>
          </p:nvSpPr>
          <p:spPr>
            <a:xfrm>
              <a:off x="756440" y="1289847"/>
              <a:ext cx="2122964" cy="2122688"/>
            </a:xfrm>
            <a:prstGeom prst="ellipse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46" tIns="121922" rIns="243846" bIns="121922" rtlCol="0" anchor="ctr"/>
            <a:lstStyle/>
            <a:p>
              <a:pPr algn="ctr"/>
              <a:endParaRPr lang="en-US" dirty="0">
                <a:latin typeface="나눔고딕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F3E773-6310-4464-B152-9FDDA5C0AC06}"/>
                </a:ext>
              </a:extLst>
            </p:cNvPr>
            <p:cNvSpPr/>
            <p:nvPr/>
          </p:nvSpPr>
          <p:spPr>
            <a:xfrm>
              <a:off x="8282442" y="1250388"/>
              <a:ext cx="2111124" cy="2110849"/>
            </a:xfrm>
            <a:prstGeom prst="ellipse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46" tIns="121922" rIns="243846" bIns="121922" rtlCol="0" anchor="ctr"/>
            <a:lstStyle/>
            <a:p>
              <a:pPr algn="ctr"/>
              <a:endParaRPr lang="en-US" dirty="0">
                <a:latin typeface="나눔고딕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C063FE03-9758-405A-B07B-4FF6AC3DBBE1}"/>
                </a:ext>
              </a:extLst>
            </p:cNvPr>
            <p:cNvSpPr/>
            <p:nvPr/>
          </p:nvSpPr>
          <p:spPr>
            <a:xfrm>
              <a:off x="4609777" y="1250388"/>
              <a:ext cx="2111124" cy="2110849"/>
            </a:xfrm>
            <a:prstGeom prst="ellipse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46" tIns="121922" rIns="243846" bIns="121922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나눔고딕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834806-8FF7-4928-9ED0-74946537F12B}"/>
                </a:ext>
              </a:extLst>
            </p:cNvPr>
            <p:cNvSpPr txBox="1"/>
            <p:nvPr/>
          </p:nvSpPr>
          <p:spPr>
            <a:xfrm>
              <a:off x="1274076" y="1337589"/>
              <a:ext cx="7416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500" dirty="0">
                  <a:latin typeface="나눔고딕"/>
                </a:rPr>
                <a:t>S</a:t>
              </a:r>
              <a:endParaRPr lang="ko-KR" altLang="en-US" sz="11500" dirty="0">
                <a:latin typeface="나눔고딕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15B0CF-3AD8-40C3-822D-DCC02EA27ECD}"/>
                </a:ext>
              </a:extLst>
            </p:cNvPr>
            <p:cNvSpPr txBox="1"/>
            <p:nvPr/>
          </p:nvSpPr>
          <p:spPr>
            <a:xfrm>
              <a:off x="5211785" y="1338185"/>
              <a:ext cx="1422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500" dirty="0">
                  <a:latin typeface="나눔고딕"/>
                </a:rPr>
                <a:t>T</a:t>
              </a:r>
              <a:endParaRPr lang="ko-KR" altLang="en-US" sz="11500" dirty="0">
                <a:latin typeface="나눔고딕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E97FA8-BD1C-459E-A8C3-5EF678490422}"/>
                </a:ext>
              </a:extLst>
            </p:cNvPr>
            <p:cNvSpPr txBox="1"/>
            <p:nvPr/>
          </p:nvSpPr>
          <p:spPr>
            <a:xfrm>
              <a:off x="8870530" y="1329563"/>
              <a:ext cx="1422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500" dirty="0">
                  <a:latin typeface="나눔고딕"/>
                </a:rPr>
                <a:t>P</a:t>
              </a:r>
              <a:endParaRPr lang="ko-KR" altLang="en-US" sz="11500" dirty="0">
                <a:latin typeface="나눔고딕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96FD80-B42E-4478-A62E-ACEDA06B8317}"/>
                </a:ext>
              </a:extLst>
            </p:cNvPr>
            <p:cNvSpPr txBox="1"/>
            <p:nvPr/>
          </p:nvSpPr>
          <p:spPr>
            <a:xfrm>
              <a:off x="623118" y="3426104"/>
              <a:ext cx="23896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1. </a:t>
              </a:r>
              <a:r>
                <a:rPr lang="ko-KR" altLang="en-US" dirty="0">
                  <a:latin typeface="나눔고딕"/>
                </a:rPr>
                <a:t>금융 시장세분화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</a:t>
              </a:r>
              <a:r>
                <a:rPr lang="ko-KR" altLang="en-US" sz="1400" dirty="0">
                  <a:latin typeface="나눔고딕"/>
                </a:rPr>
                <a:t>지리적 변수</a:t>
              </a:r>
              <a:endParaRPr lang="en-US" altLang="ko-KR" sz="1400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</a:t>
              </a:r>
              <a:r>
                <a:rPr lang="ko-KR" altLang="en-US" sz="1400" dirty="0">
                  <a:latin typeface="나눔고딕"/>
                </a:rPr>
                <a:t>인구통계학적 변수</a:t>
              </a:r>
              <a:endParaRPr lang="en-US" altLang="ko-KR" sz="1400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</a:t>
              </a:r>
              <a:r>
                <a:rPr lang="ko-KR" altLang="en-US" sz="1400" dirty="0" err="1">
                  <a:latin typeface="나눔고딕"/>
                </a:rPr>
                <a:t>심리도식적</a:t>
              </a:r>
              <a:r>
                <a:rPr lang="ko-KR" altLang="en-US" sz="1400" dirty="0">
                  <a:latin typeface="나눔고딕"/>
                </a:rPr>
                <a:t> 변수</a:t>
              </a:r>
              <a:r>
                <a:rPr lang="en-US" altLang="ko-KR" sz="1400" dirty="0">
                  <a:latin typeface="나눔고딕"/>
                </a:rPr>
                <a:t> </a:t>
              </a:r>
            </a:p>
            <a:p>
              <a:r>
                <a:rPr lang="en-US" altLang="ko-KR" sz="1400" dirty="0">
                  <a:latin typeface="나눔고딕"/>
                </a:rPr>
                <a:t>•</a:t>
              </a:r>
              <a:r>
                <a:rPr lang="ko-KR" altLang="en-US" sz="1400" dirty="0">
                  <a:latin typeface="나눔고딕"/>
                </a:rPr>
                <a:t>행동적 변수</a:t>
              </a:r>
              <a:endParaRPr lang="en-US" altLang="ko-KR" sz="1400" dirty="0">
                <a:latin typeface="나눔고딕"/>
              </a:endParaRPr>
            </a:p>
            <a:p>
              <a:endParaRPr lang="ko-KR" altLang="en-US" sz="1400" dirty="0">
                <a:latin typeface="나눔고딕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8D65C2-0B7C-4096-8D80-ECA54A68DF33}"/>
                </a:ext>
              </a:extLst>
            </p:cNvPr>
            <p:cNvSpPr txBox="1"/>
            <p:nvPr/>
          </p:nvSpPr>
          <p:spPr>
            <a:xfrm>
              <a:off x="623118" y="4759806"/>
              <a:ext cx="24892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2. </a:t>
              </a:r>
              <a:r>
                <a:rPr lang="ko-KR" altLang="en-US" dirty="0">
                  <a:latin typeface="나눔고딕"/>
                </a:rPr>
                <a:t>표적시장 선정을 위한 시장 매력도 평가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</a:t>
              </a:r>
              <a:r>
                <a:rPr lang="ko-KR" altLang="en-US" sz="1400" dirty="0">
                  <a:latin typeface="나눔고딕"/>
                </a:rPr>
                <a:t>모바일시장의 급속한 성장</a:t>
              </a:r>
              <a:endParaRPr lang="en-US" altLang="ko-KR" sz="1400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•IT</a:t>
              </a:r>
              <a:r>
                <a:rPr lang="ko-KR" altLang="en-US" sz="1400" dirty="0">
                  <a:latin typeface="나눔고딕"/>
                </a:rPr>
                <a:t>의 발전</a:t>
              </a:r>
              <a:endParaRPr lang="en-US" altLang="ko-KR" sz="1400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</a:t>
              </a:r>
              <a:r>
                <a:rPr lang="ko-KR" altLang="en-US" sz="1400" dirty="0">
                  <a:latin typeface="나눔고딕"/>
                </a:rPr>
                <a:t>소비자의 은행 인식의 변화</a:t>
              </a:r>
              <a:r>
                <a:rPr lang="en-US" altLang="ko-KR" sz="1400" dirty="0">
                  <a:latin typeface="나눔고딕"/>
                </a:rPr>
                <a:t> </a:t>
              </a:r>
            </a:p>
            <a:p>
              <a:endParaRPr lang="ko-KR" altLang="en-US" sz="1400" dirty="0">
                <a:latin typeface="나눔고딕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89A121-5675-40ED-80B6-8E18952149BA}"/>
                </a:ext>
              </a:extLst>
            </p:cNvPr>
            <p:cNvSpPr txBox="1"/>
            <p:nvPr/>
          </p:nvSpPr>
          <p:spPr>
            <a:xfrm>
              <a:off x="4405860" y="3429000"/>
              <a:ext cx="272187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1.</a:t>
              </a:r>
              <a:r>
                <a:rPr lang="ko-KR" altLang="en-US" dirty="0">
                  <a:latin typeface="나눔고딕"/>
                </a:rPr>
                <a:t>디지털 라이프스타일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 IT</a:t>
              </a:r>
              <a:r>
                <a:rPr lang="ko-KR" altLang="en-US" sz="1400" dirty="0">
                  <a:latin typeface="나눔고딕"/>
                </a:rPr>
                <a:t>기기 선호도 높은 세분시장</a:t>
              </a:r>
              <a:endParaRPr lang="en-US" altLang="ko-KR" sz="1400" dirty="0">
                <a:latin typeface="나눔고딕"/>
              </a:endParaRPr>
            </a:p>
            <a:p>
              <a:endParaRPr lang="en-US" altLang="ko-KR" sz="1400" dirty="0">
                <a:latin typeface="나눔고딕"/>
              </a:endParaRPr>
            </a:p>
            <a:p>
              <a:endParaRPr lang="en-US" altLang="ko-KR" sz="1400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     100% </a:t>
              </a:r>
              <a:r>
                <a:rPr lang="ko-KR" altLang="en-US" sz="1400" dirty="0">
                  <a:latin typeface="나눔고딕"/>
                </a:rPr>
                <a:t>모바일 서비스</a:t>
              </a:r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CB0DDBD6-42F1-4169-A68D-802D2DECD2C8}"/>
                </a:ext>
              </a:extLst>
            </p:cNvPr>
            <p:cNvSpPr/>
            <p:nvPr/>
          </p:nvSpPr>
          <p:spPr>
            <a:xfrm>
              <a:off x="5610612" y="4008464"/>
              <a:ext cx="312371" cy="364628"/>
            </a:xfrm>
            <a:custGeom>
              <a:avLst/>
              <a:gdLst/>
              <a:ahLst/>
              <a:cxnLst/>
              <a:rect l="l" t="t" r="r" b="b"/>
              <a:pathLst>
                <a:path w="311784" h="432435">
                  <a:moveTo>
                    <a:pt x="0" y="276225"/>
                  </a:moveTo>
                  <a:lnTo>
                    <a:pt x="77977" y="276225"/>
                  </a:lnTo>
                  <a:lnTo>
                    <a:pt x="77977" y="0"/>
                  </a:lnTo>
                  <a:lnTo>
                    <a:pt x="233679" y="0"/>
                  </a:lnTo>
                  <a:lnTo>
                    <a:pt x="233679" y="276225"/>
                  </a:lnTo>
                  <a:lnTo>
                    <a:pt x="311657" y="276225"/>
                  </a:lnTo>
                  <a:lnTo>
                    <a:pt x="155828" y="432053"/>
                  </a:lnTo>
                  <a:lnTo>
                    <a:pt x="0" y="276225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나눔고딕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2343E7-C1A3-4EA9-AFBE-431FC5065EE8}"/>
                </a:ext>
              </a:extLst>
            </p:cNvPr>
            <p:cNvSpPr txBox="1"/>
            <p:nvPr/>
          </p:nvSpPr>
          <p:spPr>
            <a:xfrm>
              <a:off x="4405860" y="4759806"/>
              <a:ext cx="281789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2. </a:t>
              </a:r>
              <a:r>
                <a:rPr lang="ko-KR" altLang="en-US" dirty="0">
                  <a:latin typeface="나눔고딕"/>
                </a:rPr>
                <a:t>편의성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 </a:t>
              </a:r>
              <a:r>
                <a:rPr lang="ko-KR" altLang="en-US" sz="1400" dirty="0">
                  <a:latin typeface="나눔고딕"/>
                </a:rPr>
                <a:t>자신에게 적합한 시간 원하는 방식으로 선택하는 것을 선호하는 세분시장</a:t>
              </a:r>
              <a:endParaRPr lang="en-US" altLang="ko-KR" sz="1400" dirty="0">
                <a:latin typeface="나눔고딕"/>
              </a:endParaRPr>
            </a:p>
            <a:p>
              <a:endParaRPr lang="en-US" altLang="ko-KR" sz="1400" dirty="0">
                <a:latin typeface="나눔고딕"/>
              </a:endParaRPr>
            </a:p>
            <a:p>
              <a:endParaRPr lang="en-US" altLang="ko-KR" sz="1400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    365</a:t>
              </a:r>
              <a:r>
                <a:rPr lang="ko-KR" altLang="en-US" sz="1400" dirty="0">
                  <a:latin typeface="나눔고딕"/>
                </a:rPr>
                <a:t>일 </a:t>
              </a:r>
              <a:r>
                <a:rPr lang="en-US" altLang="ko-KR" sz="1400" dirty="0">
                  <a:latin typeface="나눔고딕"/>
                </a:rPr>
                <a:t>24</a:t>
              </a:r>
              <a:r>
                <a:rPr lang="ko-KR" altLang="en-US" sz="1400" dirty="0">
                  <a:latin typeface="나눔고딕"/>
                </a:rPr>
                <a:t>시간 서비스 가능</a:t>
              </a:r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448B1B96-1D7D-4349-8734-8AB33E6266C4}"/>
                </a:ext>
              </a:extLst>
            </p:cNvPr>
            <p:cNvSpPr/>
            <p:nvPr/>
          </p:nvSpPr>
          <p:spPr>
            <a:xfrm>
              <a:off x="5610612" y="5641511"/>
              <a:ext cx="312371" cy="364628"/>
            </a:xfrm>
            <a:custGeom>
              <a:avLst/>
              <a:gdLst/>
              <a:ahLst/>
              <a:cxnLst/>
              <a:rect l="l" t="t" r="r" b="b"/>
              <a:pathLst>
                <a:path w="311784" h="432435">
                  <a:moveTo>
                    <a:pt x="0" y="276225"/>
                  </a:moveTo>
                  <a:lnTo>
                    <a:pt x="77977" y="276225"/>
                  </a:lnTo>
                  <a:lnTo>
                    <a:pt x="77977" y="0"/>
                  </a:lnTo>
                  <a:lnTo>
                    <a:pt x="233679" y="0"/>
                  </a:lnTo>
                  <a:lnTo>
                    <a:pt x="233679" y="276225"/>
                  </a:lnTo>
                  <a:lnTo>
                    <a:pt x="311657" y="276225"/>
                  </a:lnTo>
                  <a:lnTo>
                    <a:pt x="155828" y="432053"/>
                  </a:lnTo>
                  <a:lnTo>
                    <a:pt x="0" y="276225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3C8A71-CD6F-41C1-AF6F-A9AB78F7415E}"/>
                </a:ext>
              </a:extLst>
            </p:cNvPr>
            <p:cNvSpPr txBox="1"/>
            <p:nvPr/>
          </p:nvSpPr>
          <p:spPr>
            <a:xfrm>
              <a:off x="7977065" y="3411007"/>
              <a:ext cx="370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1.</a:t>
              </a:r>
              <a:r>
                <a:rPr lang="ko-KR" altLang="en-US" dirty="0">
                  <a:latin typeface="나눔고딕"/>
                </a:rPr>
                <a:t>이미지차별화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</a:t>
              </a:r>
              <a:r>
                <a:rPr lang="ko-KR" altLang="en-US" sz="1400" dirty="0" err="1">
                  <a:latin typeface="나눔고딕"/>
                </a:rPr>
                <a:t>카카오프렌즈를</a:t>
              </a:r>
              <a:r>
                <a:rPr lang="ko-KR" altLang="en-US" sz="1400" dirty="0">
                  <a:latin typeface="나눔고딕"/>
                </a:rPr>
                <a:t> 활용한</a:t>
              </a:r>
              <a:r>
                <a:rPr lang="en-US" altLang="ko-KR" sz="1400" dirty="0">
                  <a:latin typeface="나눔고딕"/>
                </a:rPr>
                <a:t> </a:t>
              </a:r>
              <a:r>
                <a:rPr lang="ko-KR" altLang="en-US" sz="1400" dirty="0">
                  <a:latin typeface="나눔고딕"/>
                </a:rPr>
                <a:t>이미지 마케팅 효과</a:t>
              </a:r>
              <a:endParaRPr lang="en-US" altLang="ko-KR" sz="1400" dirty="0">
                <a:latin typeface="나눔고딕"/>
              </a:endParaRPr>
            </a:p>
            <a:p>
              <a:endParaRPr lang="en-US" altLang="ko-KR" sz="1400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     </a:t>
              </a:r>
              <a:endParaRPr lang="ko-KR" altLang="en-US" sz="1400" dirty="0">
                <a:latin typeface="나눔고딕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6EEDE6-BDC0-4E55-A529-B30AC70AC833}"/>
                </a:ext>
              </a:extLst>
            </p:cNvPr>
            <p:cNvSpPr txBox="1"/>
            <p:nvPr/>
          </p:nvSpPr>
          <p:spPr>
            <a:xfrm>
              <a:off x="7929055" y="4746094"/>
              <a:ext cx="28178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2. </a:t>
              </a:r>
              <a:r>
                <a:rPr lang="ko-KR" altLang="en-US" dirty="0">
                  <a:latin typeface="나눔고딕"/>
                </a:rPr>
                <a:t>제품 및 서비스 차별화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</a:t>
              </a:r>
              <a:r>
                <a:rPr lang="ko-KR" altLang="en-US" sz="1400" dirty="0">
                  <a:latin typeface="나눔고딕"/>
                </a:rPr>
                <a:t>은행업무 간편화</a:t>
              </a:r>
              <a:endParaRPr lang="en-US" altLang="ko-KR" sz="1400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</a:t>
              </a:r>
              <a:r>
                <a:rPr lang="ko-KR" altLang="en-US" sz="1400" dirty="0">
                  <a:latin typeface="나눔고딕"/>
                </a:rPr>
                <a:t>편리한 은행 서비스</a:t>
              </a:r>
              <a:endParaRPr lang="en-US" altLang="ko-KR" sz="1400" dirty="0">
                <a:latin typeface="나눔고딕"/>
              </a:endParaRPr>
            </a:p>
            <a:p>
              <a:r>
                <a:rPr lang="en-US" altLang="ko-KR" sz="1400" dirty="0">
                  <a:latin typeface="나눔고딕"/>
                </a:rPr>
                <a:t>•</a:t>
              </a:r>
              <a:r>
                <a:rPr lang="ko-KR" altLang="en-US" sz="1400" dirty="0">
                  <a:latin typeface="나눔고딕"/>
                </a:rPr>
                <a:t>합리적 금리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5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3.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</a:t>
            </a: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,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ABF0706-D509-48D4-B0B4-CE5BA61EE95F}"/>
              </a:ext>
            </a:extLst>
          </p:cNvPr>
          <p:cNvGrpSpPr/>
          <p:nvPr/>
        </p:nvGrpSpPr>
        <p:grpSpPr>
          <a:xfrm>
            <a:off x="314333" y="1423282"/>
            <a:ext cx="11444850" cy="5144606"/>
            <a:chOff x="141613" y="1392802"/>
            <a:chExt cx="11444850" cy="5144606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E19B5367-C5BD-4430-9896-5C54454FE1A0}"/>
                </a:ext>
              </a:extLst>
            </p:cNvPr>
            <p:cNvSpPr/>
            <p:nvPr/>
          </p:nvSpPr>
          <p:spPr>
            <a:xfrm>
              <a:off x="141613" y="1392802"/>
              <a:ext cx="3585170" cy="2197100"/>
            </a:xfrm>
            <a:custGeom>
              <a:avLst/>
              <a:gdLst/>
              <a:ahLst/>
              <a:cxnLst/>
              <a:rect l="l" t="t" r="r" b="b"/>
              <a:pathLst>
                <a:path w="4231640" h="2197100">
                  <a:moveTo>
                    <a:pt x="0" y="366140"/>
                  </a:moveTo>
                  <a:lnTo>
                    <a:pt x="2851" y="320218"/>
                  </a:lnTo>
                  <a:lnTo>
                    <a:pt x="11175" y="275997"/>
                  </a:lnTo>
                  <a:lnTo>
                    <a:pt x="24631" y="233819"/>
                  </a:lnTo>
                  <a:lnTo>
                    <a:pt x="42876" y="194029"/>
                  </a:lnTo>
                  <a:lnTo>
                    <a:pt x="65566" y="156969"/>
                  </a:lnTo>
                  <a:lnTo>
                    <a:pt x="92359" y="122984"/>
                  </a:lnTo>
                  <a:lnTo>
                    <a:pt x="122913" y="92415"/>
                  </a:lnTo>
                  <a:lnTo>
                    <a:pt x="156884" y="65608"/>
                  </a:lnTo>
                  <a:lnTo>
                    <a:pt x="193931" y="42905"/>
                  </a:lnTo>
                  <a:lnTo>
                    <a:pt x="233710" y="24649"/>
                  </a:lnTo>
                  <a:lnTo>
                    <a:pt x="275878" y="11184"/>
                  </a:lnTo>
                  <a:lnTo>
                    <a:pt x="320094" y="2853"/>
                  </a:lnTo>
                  <a:lnTo>
                    <a:pt x="366013" y="0"/>
                  </a:lnTo>
                  <a:lnTo>
                    <a:pt x="3865244" y="0"/>
                  </a:lnTo>
                  <a:lnTo>
                    <a:pt x="3911167" y="2853"/>
                  </a:lnTo>
                  <a:lnTo>
                    <a:pt x="3955388" y="11184"/>
                  </a:lnTo>
                  <a:lnTo>
                    <a:pt x="3997566" y="24649"/>
                  </a:lnTo>
                  <a:lnTo>
                    <a:pt x="4037356" y="42905"/>
                  </a:lnTo>
                  <a:lnTo>
                    <a:pt x="4074416" y="65608"/>
                  </a:lnTo>
                  <a:lnTo>
                    <a:pt x="4108401" y="92415"/>
                  </a:lnTo>
                  <a:lnTo>
                    <a:pt x="4138970" y="122984"/>
                  </a:lnTo>
                  <a:lnTo>
                    <a:pt x="4165777" y="156969"/>
                  </a:lnTo>
                  <a:lnTo>
                    <a:pt x="4188480" y="194029"/>
                  </a:lnTo>
                  <a:lnTo>
                    <a:pt x="4206736" y="233819"/>
                  </a:lnTo>
                  <a:lnTo>
                    <a:pt x="4220201" y="275997"/>
                  </a:lnTo>
                  <a:lnTo>
                    <a:pt x="4228532" y="320218"/>
                  </a:lnTo>
                  <a:lnTo>
                    <a:pt x="4231386" y="366140"/>
                  </a:lnTo>
                  <a:lnTo>
                    <a:pt x="4231386" y="1830577"/>
                  </a:lnTo>
                  <a:lnTo>
                    <a:pt x="4228532" y="1876497"/>
                  </a:lnTo>
                  <a:lnTo>
                    <a:pt x="4220201" y="1920713"/>
                  </a:lnTo>
                  <a:lnTo>
                    <a:pt x="4206736" y="1962881"/>
                  </a:lnTo>
                  <a:lnTo>
                    <a:pt x="4188480" y="2002660"/>
                  </a:lnTo>
                  <a:lnTo>
                    <a:pt x="4165777" y="2039707"/>
                  </a:lnTo>
                  <a:lnTo>
                    <a:pt x="4138970" y="2073678"/>
                  </a:lnTo>
                  <a:lnTo>
                    <a:pt x="4108401" y="2104232"/>
                  </a:lnTo>
                  <a:lnTo>
                    <a:pt x="4074416" y="2131025"/>
                  </a:lnTo>
                  <a:lnTo>
                    <a:pt x="4037356" y="2153715"/>
                  </a:lnTo>
                  <a:lnTo>
                    <a:pt x="3997566" y="2171960"/>
                  </a:lnTo>
                  <a:lnTo>
                    <a:pt x="3955388" y="2185416"/>
                  </a:lnTo>
                  <a:lnTo>
                    <a:pt x="3911167" y="2193740"/>
                  </a:lnTo>
                  <a:lnTo>
                    <a:pt x="3865244" y="2196591"/>
                  </a:lnTo>
                  <a:lnTo>
                    <a:pt x="366013" y="2196591"/>
                  </a:lnTo>
                  <a:lnTo>
                    <a:pt x="320094" y="2193740"/>
                  </a:lnTo>
                  <a:lnTo>
                    <a:pt x="275878" y="2185416"/>
                  </a:lnTo>
                  <a:lnTo>
                    <a:pt x="233710" y="2171960"/>
                  </a:lnTo>
                  <a:lnTo>
                    <a:pt x="193931" y="2153715"/>
                  </a:lnTo>
                  <a:lnTo>
                    <a:pt x="156884" y="2131025"/>
                  </a:lnTo>
                  <a:lnTo>
                    <a:pt x="122913" y="2104232"/>
                  </a:lnTo>
                  <a:lnTo>
                    <a:pt x="92359" y="2073678"/>
                  </a:lnTo>
                  <a:lnTo>
                    <a:pt x="65566" y="2039707"/>
                  </a:lnTo>
                  <a:lnTo>
                    <a:pt x="42876" y="2002660"/>
                  </a:lnTo>
                  <a:lnTo>
                    <a:pt x="24631" y="1962881"/>
                  </a:lnTo>
                  <a:lnTo>
                    <a:pt x="11176" y="1920713"/>
                  </a:lnTo>
                  <a:lnTo>
                    <a:pt x="2851" y="1876497"/>
                  </a:lnTo>
                  <a:lnTo>
                    <a:pt x="0" y="1830577"/>
                  </a:lnTo>
                  <a:lnTo>
                    <a:pt x="0" y="366140"/>
                  </a:lnTo>
                  <a:close/>
                </a:path>
              </a:pathLst>
            </a:custGeom>
            <a:ln w="254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/>
              </a:endParaRPr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066E486E-6B29-41AE-94F2-5BECBD4FFD47}"/>
                </a:ext>
              </a:extLst>
            </p:cNvPr>
            <p:cNvSpPr/>
            <p:nvPr/>
          </p:nvSpPr>
          <p:spPr>
            <a:xfrm>
              <a:off x="4071453" y="1392802"/>
              <a:ext cx="3585170" cy="2197100"/>
            </a:xfrm>
            <a:custGeom>
              <a:avLst/>
              <a:gdLst/>
              <a:ahLst/>
              <a:cxnLst/>
              <a:rect l="l" t="t" r="r" b="b"/>
              <a:pathLst>
                <a:path w="4231640" h="2197100">
                  <a:moveTo>
                    <a:pt x="0" y="366140"/>
                  </a:moveTo>
                  <a:lnTo>
                    <a:pt x="2851" y="320218"/>
                  </a:lnTo>
                  <a:lnTo>
                    <a:pt x="11175" y="275997"/>
                  </a:lnTo>
                  <a:lnTo>
                    <a:pt x="24631" y="233819"/>
                  </a:lnTo>
                  <a:lnTo>
                    <a:pt x="42876" y="194029"/>
                  </a:lnTo>
                  <a:lnTo>
                    <a:pt x="65566" y="156969"/>
                  </a:lnTo>
                  <a:lnTo>
                    <a:pt x="92359" y="122984"/>
                  </a:lnTo>
                  <a:lnTo>
                    <a:pt x="122913" y="92415"/>
                  </a:lnTo>
                  <a:lnTo>
                    <a:pt x="156884" y="65608"/>
                  </a:lnTo>
                  <a:lnTo>
                    <a:pt x="193931" y="42905"/>
                  </a:lnTo>
                  <a:lnTo>
                    <a:pt x="233710" y="24649"/>
                  </a:lnTo>
                  <a:lnTo>
                    <a:pt x="275878" y="11184"/>
                  </a:lnTo>
                  <a:lnTo>
                    <a:pt x="320094" y="2853"/>
                  </a:lnTo>
                  <a:lnTo>
                    <a:pt x="366013" y="0"/>
                  </a:lnTo>
                  <a:lnTo>
                    <a:pt x="3865244" y="0"/>
                  </a:lnTo>
                  <a:lnTo>
                    <a:pt x="3911167" y="2853"/>
                  </a:lnTo>
                  <a:lnTo>
                    <a:pt x="3955388" y="11184"/>
                  </a:lnTo>
                  <a:lnTo>
                    <a:pt x="3997566" y="24649"/>
                  </a:lnTo>
                  <a:lnTo>
                    <a:pt x="4037356" y="42905"/>
                  </a:lnTo>
                  <a:lnTo>
                    <a:pt x="4074416" y="65608"/>
                  </a:lnTo>
                  <a:lnTo>
                    <a:pt x="4108401" y="92415"/>
                  </a:lnTo>
                  <a:lnTo>
                    <a:pt x="4138970" y="122984"/>
                  </a:lnTo>
                  <a:lnTo>
                    <a:pt x="4165777" y="156969"/>
                  </a:lnTo>
                  <a:lnTo>
                    <a:pt x="4188480" y="194029"/>
                  </a:lnTo>
                  <a:lnTo>
                    <a:pt x="4206736" y="233819"/>
                  </a:lnTo>
                  <a:lnTo>
                    <a:pt x="4220201" y="275997"/>
                  </a:lnTo>
                  <a:lnTo>
                    <a:pt x="4228532" y="320218"/>
                  </a:lnTo>
                  <a:lnTo>
                    <a:pt x="4231386" y="366140"/>
                  </a:lnTo>
                  <a:lnTo>
                    <a:pt x="4231386" y="1830577"/>
                  </a:lnTo>
                  <a:lnTo>
                    <a:pt x="4228532" y="1876497"/>
                  </a:lnTo>
                  <a:lnTo>
                    <a:pt x="4220201" y="1920713"/>
                  </a:lnTo>
                  <a:lnTo>
                    <a:pt x="4206736" y="1962881"/>
                  </a:lnTo>
                  <a:lnTo>
                    <a:pt x="4188480" y="2002660"/>
                  </a:lnTo>
                  <a:lnTo>
                    <a:pt x="4165777" y="2039707"/>
                  </a:lnTo>
                  <a:lnTo>
                    <a:pt x="4138970" y="2073678"/>
                  </a:lnTo>
                  <a:lnTo>
                    <a:pt x="4108401" y="2104232"/>
                  </a:lnTo>
                  <a:lnTo>
                    <a:pt x="4074416" y="2131025"/>
                  </a:lnTo>
                  <a:lnTo>
                    <a:pt x="4037356" y="2153715"/>
                  </a:lnTo>
                  <a:lnTo>
                    <a:pt x="3997566" y="2171960"/>
                  </a:lnTo>
                  <a:lnTo>
                    <a:pt x="3955388" y="2185416"/>
                  </a:lnTo>
                  <a:lnTo>
                    <a:pt x="3911167" y="2193740"/>
                  </a:lnTo>
                  <a:lnTo>
                    <a:pt x="3865244" y="2196591"/>
                  </a:lnTo>
                  <a:lnTo>
                    <a:pt x="366013" y="2196591"/>
                  </a:lnTo>
                  <a:lnTo>
                    <a:pt x="320094" y="2193740"/>
                  </a:lnTo>
                  <a:lnTo>
                    <a:pt x="275878" y="2185416"/>
                  </a:lnTo>
                  <a:lnTo>
                    <a:pt x="233710" y="2171960"/>
                  </a:lnTo>
                  <a:lnTo>
                    <a:pt x="193931" y="2153715"/>
                  </a:lnTo>
                  <a:lnTo>
                    <a:pt x="156884" y="2131025"/>
                  </a:lnTo>
                  <a:lnTo>
                    <a:pt x="122913" y="2104232"/>
                  </a:lnTo>
                  <a:lnTo>
                    <a:pt x="92359" y="2073678"/>
                  </a:lnTo>
                  <a:lnTo>
                    <a:pt x="65566" y="2039707"/>
                  </a:lnTo>
                  <a:lnTo>
                    <a:pt x="42876" y="2002660"/>
                  </a:lnTo>
                  <a:lnTo>
                    <a:pt x="24631" y="1962881"/>
                  </a:lnTo>
                  <a:lnTo>
                    <a:pt x="11176" y="1920713"/>
                  </a:lnTo>
                  <a:lnTo>
                    <a:pt x="2851" y="1876497"/>
                  </a:lnTo>
                  <a:lnTo>
                    <a:pt x="0" y="1830577"/>
                  </a:lnTo>
                  <a:lnTo>
                    <a:pt x="0" y="366140"/>
                  </a:lnTo>
                  <a:close/>
                </a:path>
              </a:pathLst>
            </a:custGeom>
            <a:ln w="254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/>
              </a:endParaRPr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B9A2C167-513E-44DB-8F8D-91ED551AF510}"/>
                </a:ext>
              </a:extLst>
            </p:cNvPr>
            <p:cNvSpPr/>
            <p:nvPr/>
          </p:nvSpPr>
          <p:spPr>
            <a:xfrm>
              <a:off x="141613" y="3899158"/>
              <a:ext cx="3585170" cy="2197100"/>
            </a:xfrm>
            <a:custGeom>
              <a:avLst/>
              <a:gdLst/>
              <a:ahLst/>
              <a:cxnLst/>
              <a:rect l="l" t="t" r="r" b="b"/>
              <a:pathLst>
                <a:path w="4231640" h="2197100">
                  <a:moveTo>
                    <a:pt x="0" y="366140"/>
                  </a:moveTo>
                  <a:lnTo>
                    <a:pt x="2851" y="320218"/>
                  </a:lnTo>
                  <a:lnTo>
                    <a:pt x="11175" y="275997"/>
                  </a:lnTo>
                  <a:lnTo>
                    <a:pt x="24631" y="233819"/>
                  </a:lnTo>
                  <a:lnTo>
                    <a:pt x="42876" y="194029"/>
                  </a:lnTo>
                  <a:lnTo>
                    <a:pt x="65566" y="156969"/>
                  </a:lnTo>
                  <a:lnTo>
                    <a:pt x="92359" y="122984"/>
                  </a:lnTo>
                  <a:lnTo>
                    <a:pt x="122913" y="92415"/>
                  </a:lnTo>
                  <a:lnTo>
                    <a:pt x="156884" y="65608"/>
                  </a:lnTo>
                  <a:lnTo>
                    <a:pt x="193931" y="42905"/>
                  </a:lnTo>
                  <a:lnTo>
                    <a:pt x="233710" y="24649"/>
                  </a:lnTo>
                  <a:lnTo>
                    <a:pt x="275878" y="11184"/>
                  </a:lnTo>
                  <a:lnTo>
                    <a:pt x="320094" y="2853"/>
                  </a:lnTo>
                  <a:lnTo>
                    <a:pt x="366013" y="0"/>
                  </a:lnTo>
                  <a:lnTo>
                    <a:pt x="3865244" y="0"/>
                  </a:lnTo>
                  <a:lnTo>
                    <a:pt x="3911167" y="2853"/>
                  </a:lnTo>
                  <a:lnTo>
                    <a:pt x="3955388" y="11184"/>
                  </a:lnTo>
                  <a:lnTo>
                    <a:pt x="3997566" y="24649"/>
                  </a:lnTo>
                  <a:lnTo>
                    <a:pt x="4037356" y="42905"/>
                  </a:lnTo>
                  <a:lnTo>
                    <a:pt x="4074416" y="65608"/>
                  </a:lnTo>
                  <a:lnTo>
                    <a:pt x="4108401" y="92415"/>
                  </a:lnTo>
                  <a:lnTo>
                    <a:pt x="4138970" y="122984"/>
                  </a:lnTo>
                  <a:lnTo>
                    <a:pt x="4165777" y="156969"/>
                  </a:lnTo>
                  <a:lnTo>
                    <a:pt x="4188480" y="194029"/>
                  </a:lnTo>
                  <a:lnTo>
                    <a:pt x="4206736" y="233819"/>
                  </a:lnTo>
                  <a:lnTo>
                    <a:pt x="4220201" y="275997"/>
                  </a:lnTo>
                  <a:lnTo>
                    <a:pt x="4228532" y="320218"/>
                  </a:lnTo>
                  <a:lnTo>
                    <a:pt x="4231386" y="366140"/>
                  </a:lnTo>
                  <a:lnTo>
                    <a:pt x="4231386" y="1830577"/>
                  </a:lnTo>
                  <a:lnTo>
                    <a:pt x="4228532" y="1876497"/>
                  </a:lnTo>
                  <a:lnTo>
                    <a:pt x="4220201" y="1920713"/>
                  </a:lnTo>
                  <a:lnTo>
                    <a:pt x="4206736" y="1962881"/>
                  </a:lnTo>
                  <a:lnTo>
                    <a:pt x="4188480" y="2002660"/>
                  </a:lnTo>
                  <a:lnTo>
                    <a:pt x="4165777" y="2039707"/>
                  </a:lnTo>
                  <a:lnTo>
                    <a:pt x="4138970" y="2073678"/>
                  </a:lnTo>
                  <a:lnTo>
                    <a:pt x="4108401" y="2104232"/>
                  </a:lnTo>
                  <a:lnTo>
                    <a:pt x="4074416" y="2131025"/>
                  </a:lnTo>
                  <a:lnTo>
                    <a:pt x="4037356" y="2153715"/>
                  </a:lnTo>
                  <a:lnTo>
                    <a:pt x="3997566" y="2171960"/>
                  </a:lnTo>
                  <a:lnTo>
                    <a:pt x="3955388" y="2185416"/>
                  </a:lnTo>
                  <a:lnTo>
                    <a:pt x="3911167" y="2193740"/>
                  </a:lnTo>
                  <a:lnTo>
                    <a:pt x="3865244" y="2196591"/>
                  </a:lnTo>
                  <a:lnTo>
                    <a:pt x="366013" y="2196591"/>
                  </a:lnTo>
                  <a:lnTo>
                    <a:pt x="320094" y="2193740"/>
                  </a:lnTo>
                  <a:lnTo>
                    <a:pt x="275878" y="2185416"/>
                  </a:lnTo>
                  <a:lnTo>
                    <a:pt x="233710" y="2171960"/>
                  </a:lnTo>
                  <a:lnTo>
                    <a:pt x="193931" y="2153715"/>
                  </a:lnTo>
                  <a:lnTo>
                    <a:pt x="156884" y="2131025"/>
                  </a:lnTo>
                  <a:lnTo>
                    <a:pt x="122913" y="2104232"/>
                  </a:lnTo>
                  <a:lnTo>
                    <a:pt x="92359" y="2073678"/>
                  </a:lnTo>
                  <a:lnTo>
                    <a:pt x="65566" y="2039707"/>
                  </a:lnTo>
                  <a:lnTo>
                    <a:pt x="42876" y="2002660"/>
                  </a:lnTo>
                  <a:lnTo>
                    <a:pt x="24631" y="1962881"/>
                  </a:lnTo>
                  <a:lnTo>
                    <a:pt x="11176" y="1920713"/>
                  </a:lnTo>
                  <a:lnTo>
                    <a:pt x="2851" y="1876497"/>
                  </a:lnTo>
                  <a:lnTo>
                    <a:pt x="0" y="1830577"/>
                  </a:lnTo>
                  <a:lnTo>
                    <a:pt x="0" y="366140"/>
                  </a:lnTo>
                  <a:close/>
                </a:path>
              </a:pathLst>
            </a:custGeom>
            <a:ln w="254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/>
              </a:endParaRPr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2E189BB7-3C7F-45B3-9AE7-249D64261D6C}"/>
                </a:ext>
              </a:extLst>
            </p:cNvPr>
            <p:cNvSpPr/>
            <p:nvPr/>
          </p:nvSpPr>
          <p:spPr>
            <a:xfrm>
              <a:off x="8001293" y="1392802"/>
              <a:ext cx="3585170" cy="2197100"/>
            </a:xfrm>
            <a:custGeom>
              <a:avLst/>
              <a:gdLst/>
              <a:ahLst/>
              <a:cxnLst/>
              <a:rect l="l" t="t" r="r" b="b"/>
              <a:pathLst>
                <a:path w="4231640" h="2197100">
                  <a:moveTo>
                    <a:pt x="0" y="366140"/>
                  </a:moveTo>
                  <a:lnTo>
                    <a:pt x="2851" y="320218"/>
                  </a:lnTo>
                  <a:lnTo>
                    <a:pt x="11175" y="275997"/>
                  </a:lnTo>
                  <a:lnTo>
                    <a:pt x="24631" y="233819"/>
                  </a:lnTo>
                  <a:lnTo>
                    <a:pt x="42876" y="194029"/>
                  </a:lnTo>
                  <a:lnTo>
                    <a:pt x="65566" y="156969"/>
                  </a:lnTo>
                  <a:lnTo>
                    <a:pt x="92359" y="122984"/>
                  </a:lnTo>
                  <a:lnTo>
                    <a:pt x="122913" y="92415"/>
                  </a:lnTo>
                  <a:lnTo>
                    <a:pt x="156884" y="65608"/>
                  </a:lnTo>
                  <a:lnTo>
                    <a:pt x="193931" y="42905"/>
                  </a:lnTo>
                  <a:lnTo>
                    <a:pt x="233710" y="24649"/>
                  </a:lnTo>
                  <a:lnTo>
                    <a:pt x="275878" y="11184"/>
                  </a:lnTo>
                  <a:lnTo>
                    <a:pt x="320094" y="2853"/>
                  </a:lnTo>
                  <a:lnTo>
                    <a:pt x="366013" y="0"/>
                  </a:lnTo>
                  <a:lnTo>
                    <a:pt x="3865244" y="0"/>
                  </a:lnTo>
                  <a:lnTo>
                    <a:pt x="3911167" y="2853"/>
                  </a:lnTo>
                  <a:lnTo>
                    <a:pt x="3955388" y="11184"/>
                  </a:lnTo>
                  <a:lnTo>
                    <a:pt x="3997566" y="24649"/>
                  </a:lnTo>
                  <a:lnTo>
                    <a:pt x="4037356" y="42905"/>
                  </a:lnTo>
                  <a:lnTo>
                    <a:pt x="4074416" y="65608"/>
                  </a:lnTo>
                  <a:lnTo>
                    <a:pt x="4108401" y="92415"/>
                  </a:lnTo>
                  <a:lnTo>
                    <a:pt x="4138970" y="122984"/>
                  </a:lnTo>
                  <a:lnTo>
                    <a:pt x="4165777" y="156969"/>
                  </a:lnTo>
                  <a:lnTo>
                    <a:pt x="4188480" y="194029"/>
                  </a:lnTo>
                  <a:lnTo>
                    <a:pt x="4206736" y="233819"/>
                  </a:lnTo>
                  <a:lnTo>
                    <a:pt x="4220201" y="275997"/>
                  </a:lnTo>
                  <a:lnTo>
                    <a:pt x="4228532" y="320218"/>
                  </a:lnTo>
                  <a:lnTo>
                    <a:pt x="4231386" y="366140"/>
                  </a:lnTo>
                  <a:lnTo>
                    <a:pt x="4231386" y="1830577"/>
                  </a:lnTo>
                  <a:lnTo>
                    <a:pt x="4228532" y="1876497"/>
                  </a:lnTo>
                  <a:lnTo>
                    <a:pt x="4220201" y="1920713"/>
                  </a:lnTo>
                  <a:lnTo>
                    <a:pt x="4206736" y="1962881"/>
                  </a:lnTo>
                  <a:lnTo>
                    <a:pt x="4188480" y="2002660"/>
                  </a:lnTo>
                  <a:lnTo>
                    <a:pt x="4165777" y="2039707"/>
                  </a:lnTo>
                  <a:lnTo>
                    <a:pt x="4138970" y="2073678"/>
                  </a:lnTo>
                  <a:lnTo>
                    <a:pt x="4108401" y="2104232"/>
                  </a:lnTo>
                  <a:lnTo>
                    <a:pt x="4074416" y="2131025"/>
                  </a:lnTo>
                  <a:lnTo>
                    <a:pt x="4037356" y="2153715"/>
                  </a:lnTo>
                  <a:lnTo>
                    <a:pt x="3997566" y="2171960"/>
                  </a:lnTo>
                  <a:lnTo>
                    <a:pt x="3955388" y="2185416"/>
                  </a:lnTo>
                  <a:lnTo>
                    <a:pt x="3911167" y="2193740"/>
                  </a:lnTo>
                  <a:lnTo>
                    <a:pt x="3865244" y="2196591"/>
                  </a:lnTo>
                  <a:lnTo>
                    <a:pt x="366013" y="2196591"/>
                  </a:lnTo>
                  <a:lnTo>
                    <a:pt x="320094" y="2193740"/>
                  </a:lnTo>
                  <a:lnTo>
                    <a:pt x="275878" y="2185416"/>
                  </a:lnTo>
                  <a:lnTo>
                    <a:pt x="233710" y="2171960"/>
                  </a:lnTo>
                  <a:lnTo>
                    <a:pt x="193931" y="2153715"/>
                  </a:lnTo>
                  <a:lnTo>
                    <a:pt x="156884" y="2131025"/>
                  </a:lnTo>
                  <a:lnTo>
                    <a:pt x="122913" y="2104232"/>
                  </a:lnTo>
                  <a:lnTo>
                    <a:pt x="92359" y="2073678"/>
                  </a:lnTo>
                  <a:lnTo>
                    <a:pt x="65566" y="2039707"/>
                  </a:lnTo>
                  <a:lnTo>
                    <a:pt x="42876" y="2002660"/>
                  </a:lnTo>
                  <a:lnTo>
                    <a:pt x="24631" y="1962881"/>
                  </a:lnTo>
                  <a:lnTo>
                    <a:pt x="11176" y="1920713"/>
                  </a:lnTo>
                  <a:lnTo>
                    <a:pt x="2851" y="1876497"/>
                  </a:lnTo>
                  <a:lnTo>
                    <a:pt x="0" y="1830577"/>
                  </a:lnTo>
                  <a:lnTo>
                    <a:pt x="0" y="366140"/>
                  </a:lnTo>
                  <a:close/>
                </a:path>
              </a:pathLst>
            </a:custGeom>
            <a:ln w="254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/>
              </a:endParaRPr>
            </a:p>
          </p:txBody>
        </p:sp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74E8BF4D-9470-4F0D-9DD2-ADE439FF92B6}"/>
                </a:ext>
              </a:extLst>
            </p:cNvPr>
            <p:cNvSpPr/>
            <p:nvPr/>
          </p:nvSpPr>
          <p:spPr>
            <a:xfrm>
              <a:off x="4071453" y="3878643"/>
              <a:ext cx="3585170" cy="2197100"/>
            </a:xfrm>
            <a:custGeom>
              <a:avLst/>
              <a:gdLst/>
              <a:ahLst/>
              <a:cxnLst/>
              <a:rect l="l" t="t" r="r" b="b"/>
              <a:pathLst>
                <a:path w="4231640" h="2197100">
                  <a:moveTo>
                    <a:pt x="0" y="366140"/>
                  </a:moveTo>
                  <a:lnTo>
                    <a:pt x="2851" y="320218"/>
                  </a:lnTo>
                  <a:lnTo>
                    <a:pt x="11175" y="275997"/>
                  </a:lnTo>
                  <a:lnTo>
                    <a:pt x="24631" y="233819"/>
                  </a:lnTo>
                  <a:lnTo>
                    <a:pt x="42876" y="194029"/>
                  </a:lnTo>
                  <a:lnTo>
                    <a:pt x="65566" y="156969"/>
                  </a:lnTo>
                  <a:lnTo>
                    <a:pt x="92359" y="122984"/>
                  </a:lnTo>
                  <a:lnTo>
                    <a:pt x="122913" y="92415"/>
                  </a:lnTo>
                  <a:lnTo>
                    <a:pt x="156884" y="65608"/>
                  </a:lnTo>
                  <a:lnTo>
                    <a:pt x="193931" y="42905"/>
                  </a:lnTo>
                  <a:lnTo>
                    <a:pt x="233710" y="24649"/>
                  </a:lnTo>
                  <a:lnTo>
                    <a:pt x="275878" y="11184"/>
                  </a:lnTo>
                  <a:lnTo>
                    <a:pt x="320094" y="2853"/>
                  </a:lnTo>
                  <a:lnTo>
                    <a:pt x="366013" y="0"/>
                  </a:lnTo>
                  <a:lnTo>
                    <a:pt x="3865244" y="0"/>
                  </a:lnTo>
                  <a:lnTo>
                    <a:pt x="3911167" y="2853"/>
                  </a:lnTo>
                  <a:lnTo>
                    <a:pt x="3955388" y="11184"/>
                  </a:lnTo>
                  <a:lnTo>
                    <a:pt x="3997566" y="24649"/>
                  </a:lnTo>
                  <a:lnTo>
                    <a:pt x="4037356" y="42905"/>
                  </a:lnTo>
                  <a:lnTo>
                    <a:pt x="4074416" y="65608"/>
                  </a:lnTo>
                  <a:lnTo>
                    <a:pt x="4108401" y="92415"/>
                  </a:lnTo>
                  <a:lnTo>
                    <a:pt x="4138970" y="122984"/>
                  </a:lnTo>
                  <a:lnTo>
                    <a:pt x="4165777" y="156969"/>
                  </a:lnTo>
                  <a:lnTo>
                    <a:pt x="4188480" y="194029"/>
                  </a:lnTo>
                  <a:lnTo>
                    <a:pt x="4206736" y="233819"/>
                  </a:lnTo>
                  <a:lnTo>
                    <a:pt x="4220201" y="275997"/>
                  </a:lnTo>
                  <a:lnTo>
                    <a:pt x="4228532" y="320218"/>
                  </a:lnTo>
                  <a:lnTo>
                    <a:pt x="4231386" y="366140"/>
                  </a:lnTo>
                  <a:lnTo>
                    <a:pt x="4231386" y="1830577"/>
                  </a:lnTo>
                  <a:lnTo>
                    <a:pt x="4228532" y="1876497"/>
                  </a:lnTo>
                  <a:lnTo>
                    <a:pt x="4220201" y="1920713"/>
                  </a:lnTo>
                  <a:lnTo>
                    <a:pt x="4206736" y="1962881"/>
                  </a:lnTo>
                  <a:lnTo>
                    <a:pt x="4188480" y="2002660"/>
                  </a:lnTo>
                  <a:lnTo>
                    <a:pt x="4165777" y="2039707"/>
                  </a:lnTo>
                  <a:lnTo>
                    <a:pt x="4138970" y="2073678"/>
                  </a:lnTo>
                  <a:lnTo>
                    <a:pt x="4108401" y="2104232"/>
                  </a:lnTo>
                  <a:lnTo>
                    <a:pt x="4074416" y="2131025"/>
                  </a:lnTo>
                  <a:lnTo>
                    <a:pt x="4037356" y="2153715"/>
                  </a:lnTo>
                  <a:lnTo>
                    <a:pt x="3997566" y="2171960"/>
                  </a:lnTo>
                  <a:lnTo>
                    <a:pt x="3955388" y="2185416"/>
                  </a:lnTo>
                  <a:lnTo>
                    <a:pt x="3911167" y="2193740"/>
                  </a:lnTo>
                  <a:lnTo>
                    <a:pt x="3865244" y="2196591"/>
                  </a:lnTo>
                  <a:lnTo>
                    <a:pt x="366013" y="2196591"/>
                  </a:lnTo>
                  <a:lnTo>
                    <a:pt x="320094" y="2193740"/>
                  </a:lnTo>
                  <a:lnTo>
                    <a:pt x="275878" y="2185416"/>
                  </a:lnTo>
                  <a:lnTo>
                    <a:pt x="233710" y="2171960"/>
                  </a:lnTo>
                  <a:lnTo>
                    <a:pt x="193931" y="2153715"/>
                  </a:lnTo>
                  <a:lnTo>
                    <a:pt x="156884" y="2131025"/>
                  </a:lnTo>
                  <a:lnTo>
                    <a:pt x="122913" y="2104232"/>
                  </a:lnTo>
                  <a:lnTo>
                    <a:pt x="92359" y="2073678"/>
                  </a:lnTo>
                  <a:lnTo>
                    <a:pt x="65566" y="2039707"/>
                  </a:lnTo>
                  <a:lnTo>
                    <a:pt x="42876" y="2002660"/>
                  </a:lnTo>
                  <a:lnTo>
                    <a:pt x="24631" y="1962881"/>
                  </a:lnTo>
                  <a:lnTo>
                    <a:pt x="11176" y="1920713"/>
                  </a:lnTo>
                  <a:lnTo>
                    <a:pt x="2851" y="1876497"/>
                  </a:lnTo>
                  <a:lnTo>
                    <a:pt x="0" y="1830577"/>
                  </a:lnTo>
                  <a:lnTo>
                    <a:pt x="0" y="366140"/>
                  </a:lnTo>
                  <a:close/>
                </a:path>
              </a:pathLst>
            </a:custGeom>
            <a:ln w="254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/>
              </a:endParaRPr>
            </a:p>
          </p:txBody>
        </p:sp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BF356E5F-872B-43A0-BE51-F5C825D9BF0B}"/>
                </a:ext>
              </a:extLst>
            </p:cNvPr>
            <p:cNvSpPr/>
            <p:nvPr/>
          </p:nvSpPr>
          <p:spPr>
            <a:xfrm>
              <a:off x="8001293" y="3878239"/>
              <a:ext cx="3585170" cy="2197100"/>
            </a:xfrm>
            <a:custGeom>
              <a:avLst/>
              <a:gdLst/>
              <a:ahLst/>
              <a:cxnLst/>
              <a:rect l="l" t="t" r="r" b="b"/>
              <a:pathLst>
                <a:path w="4231640" h="2197100">
                  <a:moveTo>
                    <a:pt x="0" y="366140"/>
                  </a:moveTo>
                  <a:lnTo>
                    <a:pt x="2851" y="320218"/>
                  </a:lnTo>
                  <a:lnTo>
                    <a:pt x="11175" y="275997"/>
                  </a:lnTo>
                  <a:lnTo>
                    <a:pt x="24631" y="233819"/>
                  </a:lnTo>
                  <a:lnTo>
                    <a:pt x="42876" y="194029"/>
                  </a:lnTo>
                  <a:lnTo>
                    <a:pt x="65566" y="156969"/>
                  </a:lnTo>
                  <a:lnTo>
                    <a:pt x="92359" y="122984"/>
                  </a:lnTo>
                  <a:lnTo>
                    <a:pt x="122913" y="92415"/>
                  </a:lnTo>
                  <a:lnTo>
                    <a:pt x="156884" y="65608"/>
                  </a:lnTo>
                  <a:lnTo>
                    <a:pt x="193931" y="42905"/>
                  </a:lnTo>
                  <a:lnTo>
                    <a:pt x="233710" y="24649"/>
                  </a:lnTo>
                  <a:lnTo>
                    <a:pt x="275878" y="11184"/>
                  </a:lnTo>
                  <a:lnTo>
                    <a:pt x="320094" y="2853"/>
                  </a:lnTo>
                  <a:lnTo>
                    <a:pt x="366013" y="0"/>
                  </a:lnTo>
                  <a:lnTo>
                    <a:pt x="3865244" y="0"/>
                  </a:lnTo>
                  <a:lnTo>
                    <a:pt x="3911167" y="2853"/>
                  </a:lnTo>
                  <a:lnTo>
                    <a:pt x="3955388" y="11184"/>
                  </a:lnTo>
                  <a:lnTo>
                    <a:pt x="3997566" y="24649"/>
                  </a:lnTo>
                  <a:lnTo>
                    <a:pt x="4037356" y="42905"/>
                  </a:lnTo>
                  <a:lnTo>
                    <a:pt x="4074416" y="65608"/>
                  </a:lnTo>
                  <a:lnTo>
                    <a:pt x="4108401" y="92415"/>
                  </a:lnTo>
                  <a:lnTo>
                    <a:pt x="4138970" y="122984"/>
                  </a:lnTo>
                  <a:lnTo>
                    <a:pt x="4165777" y="156969"/>
                  </a:lnTo>
                  <a:lnTo>
                    <a:pt x="4188480" y="194029"/>
                  </a:lnTo>
                  <a:lnTo>
                    <a:pt x="4206736" y="233819"/>
                  </a:lnTo>
                  <a:lnTo>
                    <a:pt x="4220201" y="275997"/>
                  </a:lnTo>
                  <a:lnTo>
                    <a:pt x="4228532" y="320218"/>
                  </a:lnTo>
                  <a:lnTo>
                    <a:pt x="4231386" y="366140"/>
                  </a:lnTo>
                  <a:lnTo>
                    <a:pt x="4231386" y="1830577"/>
                  </a:lnTo>
                  <a:lnTo>
                    <a:pt x="4228532" y="1876497"/>
                  </a:lnTo>
                  <a:lnTo>
                    <a:pt x="4220201" y="1920713"/>
                  </a:lnTo>
                  <a:lnTo>
                    <a:pt x="4206736" y="1962881"/>
                  </a:lnTo>
                  <a:lnTo>
                    <a:pt x="4188480" y="2002660"/>
                  </a:lnTo>
                  <a:lnTo>
                    <a:pt x="4165777" y="2039707"/>
                  </a:lnTo>
                  <a:lnTo>
                    <a:pt x="4138970" y="2073678"/>
                  </a:lnTo>
                  <a:lnTo>
                    <a:pt x="4108401" y="2104232"/>
                  </a:lnTo>
                  <a:lnTo>
                    <a:pt x="4074416" y="2131025"/>
                  </a:lnTo>
                  <a:lnTo>
                    <a:pt x="4037356" y="2153715"/>
                  </a:lnTo>
                  <a:lnTo>
                    <a:pt x="3997566" y="2171960"/>
                  </a:lnTo>
                  <a:lnTo>
                    <a:pt x="3955388" y="2185416"/>
                  </a:lnTo>
                  <a:lnTo>
                    <a:pt x="3911167" y="2193740"/>
                  </a:lnTo>
                  <a:lnTo>
                    <a:pt x="3865244" y="2196591"/>
                  </a:lnTo>
                  <a:lnTo>
                    <a:pt x="366013" y="2196591"/>
                  </a:lnTo>
                  <a:lnTo>
                    <a:pt x="320094" y="2193740"/>
                  </a:lnTo>
                  <a:lnTo>
                    <a:pt x="275878" y="2185416"/>
                  </a:lnTo>
                  <a:lnTo>
                    <a:pt x="233710" y="2171960"/>
                  </a:lnTo>
                  <a:lnTo>
                    <a:pt x="193931" y="2153715"/>
                  </a:lnTo>
                  <a:lnTo>
                    <a:pt x="156884" y="2131025"/>
                  </a:lnTo>
                  <a:lnTo>
                    <a:pt x="122913" y="2104232"/>
                  </a:lnTo>
                  <a:lnTo>
                    <a:pt x="92359" y="2073678"/>
                  </a:lnTo>
                  <a:lnTo>
                    <a:pt x="65566" y="2039707"/>
                  </a:lnTo>
                  <a:lnTo>
                    <a:pt x="42876" y="2002660"/>
                  </a:lnTo>
                  <a:lnTo>
                    <a:pt x="24631" y="1962881"/>
                  </a:lnTo>
                  <a:lnTo>
                    <a:pt x="11176" y="1920713"/>
                  </a:lnTo>
                  <a:lnTo>
                    <a:pt x="2851" y="1876497"/>
                  </a:lnTo>
                  <a:lnTo>
                    <a:pt x="0" y="1830577"/>
                  </a:lnTo>
                  <a:lnTo>
                    <a:pt x="0" y="366140"/>
                  </a:lnTo>
                  <a:close/>
                </a:path>
              </a:pathLst>
            </a:custGeom>
            <a:ln w="254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나눔고딕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8EC770-C1B6-490A-8212-29160A5FF01B}"/>
                </a:ext>
              </a:extLst>
            </p:cNvPr>
            <p:cNvSpPr txBox="1"/>
            <p:nvPr/>
          </p:nvSpPr>
          <p:spPr>
            <a:xfrm>
              <a:off x="5162998" y="3263199"/>
              <a:ext cx="1402080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나눔고딕"/>
                </a:rPr>
                <a:t>Price</a:t>
              </a:r>
              <a:endParaRPr lang="ko-KR" altLang="en-US" b="1" dirty="0">
                <a:latin typeface="나눔고딕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A84135-FCF3-4B63-8AD7-085F546108AB}"/>
                </a:ext>
              </a:extLst>
            </p:cNvPr>
            <p:cNvSpPr txBox="1"/>
            <p:nvPr/>
          </p:nvSpPr>
          <p:spPr>
            <a:xfrm>
              <a:off x="1233158" y="5786183"/>
              <a:ext cx="1402080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나눔고딕"/>
                </a:rPr>
                <a:t>Promotion</a:t>
              </a:r>
              <a:endParaRPr lang="ko-KR" altLang="en-US" b="1" dirty="0">
                <a:latin typeface="나눔고딕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7D1AAF-1E84-4278-8538-E4C5385619F8}"/>
                </a:ext>
              </a:extLst>
            </p:cNvPr>
            <p:cNvSpPr txBox="1"/>
            <p:nvPr/>
          </p:nvSpPr>
          <p:spPr>
            <a:xfrm>
              <a:off x="1233158" y="3263199"/>
              <a:ext cx="1402080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나눔고딕"/>
                </a:rPr>
                <a:t>Product</a:t>
              </a:r>
              <a:endParaRPr lang="ko-KR" altLang="en-US" b="1" dirty="0">
                <a:latin typeface="나눔고딕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51988E-3BAB-4A19-936F-7FA1843325D5}"/>
                </a:ext>
              </a:extLst>
            </p:cNvPr>
            <p:cNvSpPr txBox="1"/>
            <p:nvPr/>
          </p:nvSpPr>
          <p:spPr>
            <a:xfrm>
              <a:off x="5162998" y="5785364"/>
              <a:ext cx="1402080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나눔고딕"/>
                </a:rPr>
                <a:t>People</a:t>
              </a:r>
              <a:endParaRPr lang="ko-KR" altLang="en-US" b="1" dirty="0">
                <a:latin typeface="나눔고딕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02AC20-B446-41E3-8610-1BD08B670582}"/>
                </a:ext>
              </a:extLst>
            </p:cNvPr>
            <p:cNvSpPr txBox="1"/>
            <p:nvPr/>
          </p:nvSpPr>
          <p:spPr>
            <a:xfrm>
              <a:off x="8637906" y="5614078"/>
              <a:ext cx="2311943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나눔고딕"/>
                </a:rPr>
                <a:t>Process</a:t>
              </a:r>
            </a:p>
            <a:p>
              <a:pPr algn="ctr"/>
              <a:r>
                <a:rPr lang="en-US" altLang="ko-KR" b="1" dirty="0">
                  <a:latin typeface="나눔고딕"/>
                </a:rPr>
                <a:t>&amp;</a:t>
              </a:r>
            </a:p>
            <a:p>
              <a:pPr algn="ctr"/>
              <a:r>
                <a:rPr lang="en-US" altLang="ko-KR" b="1" dirty="0">
                  <a:latin typeface="나눔고딕"/>
                </a:rPr>
                <a:t>Physical Evidence</a:t>
              </a:r>
              <a:endParaRPr lang="ko-KR" altLang="en-US" b="1" dirty="0">
                <a:latin typeface="나눔고딕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B38185-ED57-407B-8B41-35B93BE6C9B7}"/>
                </a:ext>
              </a:extLst>
            </p:cNvPr>
            <p:cNvSpPr txBox="1"/>
            <p:nvPr/>
          </p:nvSpPr>
          <p:spPr>
            <a:xfrm>
              <a:off x="9092838" y="3263199"/>
              <a:ext cx="1402080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나눔고딕"/>
                </a:rPr>
                <a:t>Place</a:t>
              </a:r>
              <a:endParaRPr lang="ko-KR" altLang="en-US" b="1" dirty="0">
                <a:latin typeface="나눔고딕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1B3548-626D-4D73-A527-D8B7BD31A284}"/>
                </a:ext>
              </a:extLst>
            </p:cNvPr>
            <p:cNvSpPr txBox="1"/>
            <p:nvPr/>
          </p:nvSpPr>
          <p:spPr>
            <a:xfrm>
              <a:off x="712510" y="2162243"/>
              <a:ext cx="2702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적금</a:t>
              </a:r>
              <a:r>
                <a:rPr lang="en-US" altLang="ko-KR" dirty="0">
                  <a:latin typeface="나눔고딕"/>
                </a:rPr>
                <a:t>, </a:t>
              </a:r>
              <a:r>
                <a:rPr lang="ko-KR" altLang="en-US" dirty="0">
                  <a:latin typeface="나눔고딕"/>
                </a:rPr>
                <a:t>대출과 예금 상품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기타 은행 서비스</a:t>
              </a:r>
              <a:endParaRPr lang="en-US" altLang="ko-KR" dirty="0">
                <a:latin typeface="나눔고딕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BB2048-A553-405A-99D3-B523C369FE91}"/>
                </a:ext>
              </a:extLst>
            </p:cNvPr>
            <p:cNvSpPr txBox="1"/>
            <p:nvPr/>
          </p:nvSpPr>
          <p:spPr>
            <a:xfrm>
              <a:off x="4512758" y="1967061"/>
              <a:ext cx="27025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합리적 금리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수수료 무료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낮은 해외송금 수수료</a:t>
              </a:r>
              <a:endParaRPr lang="en-US" altLang="ko-KR" dirty="0">
                <a:latin typeface="나눔고딕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F18B1C-5EF6-477A-9BAE-54B27C858E05}"/>
                </a:ext>
              </a:extLst>
            </p:cNvPr>
            <p:cNvSpPr txBox="1"/>
            <p:nvPr/>
          </p:nvSpPr>
          <p:spPr>
            <a:xfrm>
              <a:off x="605537" y="4561694"/>
              <a:ext cx="29146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캐릭터 마케팅</a:t>
              </a:r>
              <a:r>
                <a:rPr lang="en-US" altLang="ko-KR" sz="1100" dirty="0">
                  <a:latin typeface="나눔고딕"/>
                </a:rPr>
                <a:t>(</a:t>
              </a:r>
              <a:r>
                <a:rPr lang="ko-KR" altLang="en-US" sz="1100" dirty="0">
                  <a:latin typeface="나눔고딕"/>
                </a:rPr>
                <a:t>카카오 프렌즈</a:t>
              </a:r>
              <a:r>
                <a:rPr lang="en-US" altLang="ko-KR" sz="1100" dirty="0">
                  <a:latin typeface="나눔고딕"/>
                </a:rPr>
                <a:t>)</a:t>
              </a:r>
            </a:p>
            <a:p>
              <a:r>
                <a:rPr lang="en-US" altLang="ko-KR" dirty="0">
                  <a:latin typeface="나눔고딕"/>
                </a:rPr>
                <a:t>•TV</a:t>
              </a:r>
              <a:r>
                <a:rPr lang="ko-KR" altLang="en-US" dirty="0">
                  <a:latin typeface="나눔고딕"/>
                </a:rPr>
                <a:t>광고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sz="1200" dirty="0">
                  <a:latin typeface="나눔고딕"/>
                </a:rPr>
                <a:t>(</a:t>
              </a:r>
              <a:r>
                <a:rPr lang="ko-KR" altLang="en-US" sz="1100" dirty="0">
                  <a:latin typeface="나눔고딕"/>
                </a:rPr>
                <a:t>직관적 이미지의 화면 구성</a:t>
              </a:r>
              <a:r>
                <a:rPr lang="en-US" altLang="ko-KR" sz="1200" dirty="0">
                  <a:latin typeface="나눔고딕"/>
                </a:rPr>
                <a:t>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A1F971-B3B5-47E0-B06B-BA4003EAF47F}"/>
                </a:ext>
              </a:extLst>
            </p:cNvPr>
            <p:cNvSpPr txBox="1"/>
            <p:nvPr/>
          </p:nvSpPr>
          <p:spPr>
            <a:xfrm>
              <a:off x="4411157" y="4561694"/>
              <a:ext cx="3143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 err="1">
                  <a:latin typeface="나눔고딕"/>
                </a:rPr>
                <a:t>트레이드오프전략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 err="1">
                  <a:latin typeface="나눔고딕"/>
                </a:rPr>
                <a:t>폰맹</a:t>
              </a:r>
              <a:r>
                <a:rPr lang="ko-KR" altLang="en-US" dirty="0">
                  <a:latin typeface="나눔고딕"/>
                </a:rPr>
                <a:t> 및 컴맹 사용에 어려움 해결에 대한 노력</a:t>
              </a:r>
              <a:endParaRPr lang="en-US" altLang="ko-KR" dirty="0">
                <a:latin typeface="나눔고딕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E5CA33-4E6D-4F90-8F23-00BB061A09C3}"/>
                </a:ext>
              </a:extLst>
            </p:cNvPr>
            <p:cNvSpPr txBox="1"/>
            <p:nvPr/>
          </p:nvSpPr>
          <p:spPr>
            <a:xfrm>
              <a:off x="8275430" y="1743242"/>
              <a:ext cx="303689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 err="1">
                  <a:latin typeface="나눔고딕"/>
                </a:rPr>
                <a:t>비대면</a:t>
              </a:r>
              <a:r>
                <a:rPr lang="ko-KR" altLang="en-US" dirty="0">
                  <a:latin typeface="나눔고딕"/>
                </a:rPr>
                <a:t> 은행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카카오톡 플랫폼 기반 은행 서비스 제공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복잡한 유통 경로 해결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간편한 </a:t>
              </a:r>
              <a:r>
                <a:rPr lang="ko-KR" altLang="en-US" dirty="0" err="1">
                  <a:latin typeface="나눔고딕"/>
                </a:rPr>
                <a:t>앱투앱</a:t>
              </a:r>
              <a:r>
                <a:rPr lang="ko-KR" altLang="en-US" dirty="0">
                  <a:latin typeface="나눔고딕"/>
                </a:rPr>
                <a:t> 결제 방식</a:t>
              </a:r>
              <a:endParaRPr lang="en-US" altLang="ko-KR" dirty="0">
                <a:latin typeface="나눔고딕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B51709-D5B0-4503-8925-084261FC89A2}"/>
                </a:ext>
              </a:extLst>
            </p:cNvPr>
            <p:cNvSpPr txBox="1"/>
            <p:nvPr/>
          </p:nvSpPr>
          <p:spPr>
            <a:xfrm>
              <a:off x="8275430" y="4563909"/>
              <a:ext cx="30368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물리적 환경과 공간의 제약을 사라지게 함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 err="1">
                  <a:latin typeface="나눔고딕"/>
                </a:rPr>
                <a:t>비대면</a:t>
              </a:r>
              <a:r>
                <a:rPr lang="ko-KR" altLang="en-US" dirty="0">
                  <a:latin typeface="나눔고딕"/>
                </a:rPr>
                <a:t> 금융권의 특성</a:t>
              </a:r>
              <a:endParaRPr lang="en-US" altLang="ko-KR" dirty="0">
                <a:latin typeface="나눔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6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4.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요약 및 마무리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카카오 뱅크의 성공 요인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D70CA-B1FD-4698-92C5-6D449F47F79D}"/>
              </a:ext>
            </a:extLst>
          </p:cNvPr>
          <p:cNvSpPr txBox="1"/>
          <p:nvPr/>
        </p:nvSpPr>
        <p:spPr>
          <a:xfrm>
            <a:off x="407053" y="3013511"/>
            <a:ext cx="601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/>
              </a:rPr>
              <a:t>국내 모바일 메신저 점유율</a:t>
            </a:r>
            <a:r>
              <a:rPr lang="en-US" altLang="ko-KR" dirty="0">
                <a:latin typeface="나눔고딕"/>
              </a:rPr>
              <a:t>                 </a:t>
            </a:r>
            <a:r>
              <a:rPr lang="ko-KR" altLang="en-US" dirty="0">
                <a:latin typeface="나눔고딕"/>
              </a:rPr>
              <a:t>카카오 프렌즈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3F24A77-C722-4A16-AA98-23C676A3DCC1}"/>
              </a:ext>
            </a:extLst>
          </p:cNvPr>
          <p:cNvSpPr/>
          <p:nvPr/>
        </p:nvSpPr>
        <p:spPr>
          <a:xfrm>
            <a:off x="1129071" y="1422573"/>
            <a:ext cx="1501280" cy="1457468"/>
          </a:xfrm>
          <a:custGeom>
            <a:avLst/>
            <a:gdLst/>
            <a:ahLst/>
            <a:cxnLst/>
            <a:rect l="l" t="t" r="r" b="b"/>
            <a:pathLst>
              <a:path w="3024504" h="2936240">
                <a:moveTo>
                  <a:pt x="1512201" y="0"/>
                </a:moveTo>
                <a:lnTo>
                  <a:pt x="1463261" y="754"/>
                </a:lnTo>
                <a:lnTo>
                  <a:pt x="1414709" y="3001"/>
                </a:lnTo>
                <a:lnTo>
                  <a:pt x="1366568" y="6719"/>
                </a:lnTo>
                <a:lnTo>
                  <a:pt x="1318863" y="11885"/>
                </a:lnTo>
                <a:lnTo>
                  <a:pt x="1271616" y="18476"/>
                </a:lnTo>
                <a:lnTo>
                  <a:pt x="1224851" y="26469"/>
                </a:lnTo>
                <a:lnTo>
                  <a:pt x="1178592" y="35842"/>
                </a:lnTo>
                <a:lnTo>
                  <a:pt x="1132862" y="46571"/>
                </a:lnTo>
                <a:lnTo>
                  <a:pt x="1087685" y="58634"/>
                </a:lnTo>
                <a:lnTo>
                  <a:pt x="1043083" y="72008"/>
                </a:lnTo>
                <a:lnTo>
                  <a:pt x="999081" y="86670"/>
                </a:lnTo>
                <a:lnTo>
                  <a:pt x="955702" y="102598"/>
                </a:lnTo>
                <a:lnTo>
                  <a:pt x="912969" y="119769"/>
                </a:lnTo>
                <a:lnTo>
                  <a:pt x="870906" y="138160"/>
                </a:lnTo>
                <a:lnTo>
                  <a:pt x="829536" y="157748"/>
                </a:lnTo>
                <a:lnTo>
                  <a:pt x="788883" y="178510"/>
                </a:lnTo>
                <a:lnTo>
                  <a:pt x="748970" y="200424"/>
                </a:lnTo>
                <a:lnTo>
                  <a:pt x="709821" y="223467"/>
                </a:lnTo>
                <a:lnTo>
                  <a:pt x="671460" y="247616"/>
                </a:lnTo>
                <a:lnTo>
                  <a:pt x="633909" y="272849"/>
                </a:lnTo>
                <a:lnTo>
                  <a:pt x="597192" y="299142"/>
                </a:lnTo>
                <a:lnTo>
                  <a:pt x="561333" y="326473"/>
                </a:lnTo>
                <a:lnTo>
                  <a:pt x="526355" y="354818"/>
                </a:lnTo>
                <a:lnTo>
                  <a:pt x="492281" y="384156"/>
                </a:lnTo>
                <a:lnTo>
                  <a:pt x="459136" y="414464"/>
                </a:lnTo>
                <a:lnTo>
                  <a:pt x="426942" y="445718"/>
                </a:lnTo>
                <a:lnTo>
                  <a:pt x="395723" y="477896"/>
                </a:lnTo>
                <a:lnTo>
                  <a:pt x="365503" y="510975"/>
                </a:lnTo>
                <a:lnTo>
                  <a:pt x="336304" y="544933"/>
                </a:lnTo>
                <a:lnTo>
                  <a:pt x="308151" y="579746"/>
                </a:lnTo>
                <a:lnTo>
                  <a:pt x="281067" y="615391"/>
                </a:lnTo>
                <a:lnTo>
                  <a:pt x="255075" y="651847"/>
                </a:lnTo>
                <a:lnTo>
                  <a:pt x="230199" y="689090"/>
                </a:lnTo>
                <a:lnTo>
                  <a:pt x="206462" y="727098"/>
                </a:lnTo>
                <a:lnTo>
                  <a:pt x="183889" y="765847"/>
                </a:lnTo>
                <a:lnTo>
                  <a:pt x="162501" y="805315"/>
                </a:lnTo>
                <a:lnTo>
                  <a:pt x="142323" y="845480"/>
                </a:lnTo>
                <a:lnTo>
                  <a:pt x="123378" y="886317"/>
                </a:lnTo>
                <a:lnTo>
                  <a:pt x="105691" y="927806"/>
                </a:lnTo>
                <a:lnTo>
                  <a:pt x="89283" y="969922"/>
                </a:lnTo>
                <a:lnTo>
                  <a:pt x="74178" y="1012643"/>
                </a:lnTo>
                <a:lnTo>
                  <a:pt x="60401" y="1055946"/>
                </a:lnTo>
                <a:lnTo>
                  <a:pt x="47975" y="1099809"/>
                </a:lnTo>
                <a:lnTo>
                  <a:pt x="36922" y="1144209"/>
                </a:lnTo>
                <a:lnTo>
                  <a:pt x="27267" y="1189122"/>
                </a:lnTo>
                <a:lnTo>
                  <a:pt x="19033" y="1234527"/>
                </a:lnTo>
                <a:lnTo>
                  <a:pt x="12244" y="1280400"/>
                </a:lnTo>
                <a:lnTo>
                  <a:pt x="6922" y="1326718"/>
                </a:lnTo>
                <a:lnTo>
                  <a:pt x="3092" y="1373459"/>
                </a:lnTo>
                <a:lnTo>
                  <a:pt x="776" y="1420601"/>
                </a:lnTo>
                <a:lnTo>
                  <a:pt x="0" y="1468120"/>
                </a:lnTo>
                <a:lnTo>
                  <a:pt x="776" y="1515631"/>
                </a:lnTo>
                <a:lnTo>
                  <a:pt x="3092" y="1562765"/>
                </a:lnTo>
                <a:lnTo>
                  <a:pt x="6922" y="1609500"/>
                </a:lnTo>
                <a:lnTo>
                  <a:pt x="12244" y="1655812"/>
                </a:lnTo>
                <a:lnTo>
                  <a:pt x="19033" y="1701679"/>
                </a:lnTo>
                <a:lnTo>
                  <a:pt x="27267" y="1747077"/>
                </a:lnTo>
                <a:lnTo>
                  <a:pt x="36922" y="1791985"/>
                </a:lnTo>
                <a:lnTo>
                  <a:pt x="47975" y="1836379"/>
                </a:lnTo>
                <a:lnTo>
                  <a:pt x="60401" y="1880237"/>
                </a:lnTo>
                <a:lnTo>
                  <a:pt x="74178" y="1923535"/>
                </a:lnTo>
                <a:lnTo>
                  <a:pt x="89283" y="1966251"/>
                </a:lnTo>
                <a:lnTo>
                  <a:pt x="105691" y="2008363"/>
                </a:lnTo>
                <a:lnTo>
                  <a:pt x="123378" y="2049847"/>
                </a:lnTo>
                <a:lnTo>
                  <a:pt x="142323" y="2090681"/>
                </a:lnTo>
                <a:lnTo>
                  <a:pt x="162501" y="2130841"/>
                </a:lnTo>
                <a:lnTo>
                  <a:pt x="183889" y="2170306"/>
                </a:lnTo>
                <a:lnTo>
                  <a:pt x="206462" y="2209052"/>
                </a:lnTo>
                <a:lnTo>
                  <a:pt x="230199" y="2247056"/>
                </a:lnTo>
                <a:lnTo>
                  <a:pt x="255075" y="2284296"/>
                </a:lnTo>
                <a:lnTo>
                  <a:pt x="281067" y="2320749"/>
                </a:lnTo>
                <a:lnTo>
                  <a:pt x="308151" y="2356392"/>
                </a:lnTo>
                <a:lnTo>
                  <a:pt x="336304" y="2391203"/>
                </a:lnTo>
                <a:lnTo>
                  <a:pt x="365503" y="2425158"/>
                </a:lnTo>
                <a:lnTo>
                  <a:pt x="395723" y="2458235"/>
                </a:lnTo>
                <a:lnTo>
                  <a:pt x="426942" y="2490411"/>
                </a:lnTo>
                <a:lnTo>
                  <a:pt x="459136" y="2521663"/>
                </a:lnTo>
                <a:lnTo>
                  <a:pt x="492281" y="2551969"/>
                </a:lnTo>
                <a:lnTo>
                  <a:pt x="526355" y="2581305"/>
                </a:lnTo>
                <a:lnTo>
                  <a:pt x="561333" y="2609650"/>
                </a:lnTo>
                <a:lnTo>
                  <a:pt x="597192" y="2636979"/>
                </a:lnTo>
                <a:lnTo>
                  <a:pt x="633909" y="2663271"/>
                </a:lnTo>
                <a:lnTo>
                  <a:pt x="671460" y="2688502"/>
                </a:lnTo>
                <a:lnTo>
                  <a:pt x="709821" y="2712650"/>
                </a:lnTo>
                <a:lnTo>
                  <a:pt x="748970" y="2735692"/>
                </a:lnTo>
                <a:lnTo>
                  <a:pt x="788883" y="2757606"/>
                </a:lnTo>
                <a:lnTo>
                  <a:pt x="829536" y="2778367"/>
                </a:lnTo>
                <a:lnTo>
                  <a:pt x="870906" y="2797955"/>
                </a:lnTo>
                <a:lnTo>
                  <a:pt x="912969" y="2816345"/>
                </a:lnTo>
                <a:lnTo>
                  <a:pt x="955702" y="2833515"/>
                </a:lnTo>
                <a:lnTo>
                  <a:pt x="999081" y="2849443"/>
                </a:lnTo>
                <a:lnTo>
                  <a:pt x="1043083" y="2864105"/>
                </a:lnTo>
                <a:lnTo>
                  <a:pt x="1087685" y="2877479"/>
                </a:lnTo>
                <a:lnTo>
                  <a:pt x="1132862" y="2889542"/>
                </a:lnTo>
                <a:lnTo>
                  <a:pt x="1178592" y="2900271"/>
                </a:lnTo>
                <a:lnTo>
                  <a:pt x="1224851" y="2909643"/>
                </a:lnTo>
                <a:lnTo>
                  <a:pt x="1271616" y="2917636"/>
                </a:lnTo>
                <a:lnTo>
                  <a:pt x="1318863" y="2924227"/>
                </a:lnTo>
                <a:lnTo>
                  <a:pt x="1366568" y="2929393"/>
                </a:lnTo>
                <a:lnTo>
                  <a:pt x="1414709" y="2933111"/>
                </a:lnTo>
                <a:lnTo>
                  <a:pt x="1463261" y="2935358"/>
                </a:lnTo>
                <a:lnTo>
                  <a:pt x="1512201" y="2936113"/>
                </a:lnTo>
                <a:lnTo>
                  <a:pt x="1561142" y="2935358"/>
                </a:lnTo>
                <a:lnTo>
                  <a:pt x="1609694" y="2933111"/>
                </a:lnTo>
                <a:lnTo>
                  <a:pt x="1657834" y="2929393"/>
                </a:lnTo>
                <a:lnTo>
                  <a:pt x="1705539" y="2924227"/>
                </a:lnTo>
                <a:lnTo>
                  <a:pt x="1752786" y="2917636"/>
                </a:lnTo>
                <a:lnTo>
                  <a:pt x="1799550" y="2909643"/>
                </a:lnTo>
                <a:lnTo>
                  <a:pt x="1845809" y="2900271"/>
                </a:lnTo>
                <a:lnTo>
                  <a:pt x="1891539" y="2889542"/>
                </a:lnTo>
                <a:lnTo>
                  <a:pt x="1936717" y="2877479"/>
                </a:lnTo>
                <a:lnTo>
                  <a:pt x="1981318" y="2864105"/>
                </a:lnTo>
                <a:lnTo>
                  <a:pt x="2025320" y="2849443"/>
                </a:lnTo>
                <a:lnTo>
                  <a:pt x="2068699" y="2833515"/>
                </a:lnTo>
                <a:lnTo>
                  <a:pt x="2111432" y="2816345"/>
                </a:lnTo>
                <a:lnTo>
                  <a:pt x="2153495" y="2797955"/>
                </a:lnTo>
                <a:lnTo>
                  <a:pt x="2194864" y="2778367"/>
                </a:lnTo>
                <a:lnTo>
                  <a:pt x="2235517" y="2757606"/>
                </a:lnTo>
                <a:lnTo>
                  <a:pt x="2275429" y="2735692"/>
                </a:lnTo>
                <a:lnTo>
                  <a:pt x="2314577" y="2712650"/>
                </a:lnTo>
                <a:lnTo>
                  <a:pt x="2352939" y="2688502"/>
                </a:lnTo>
                <a:lnTo>
                  <a:pt x="2390489" y="2663271"/>
                </a:lnTo>
                <a:lnTo>
                  <a:pt x="2427206" y="2636979"/>
                </a:lnTo>
                <a:lnTo>
                  <a:pt x="2463065" y="2609650"/>
                </a:lnTo>
                <a:lnTo>
                  <a:pt x="2498042" y="2581305"/>
                </a:lnTo>
                <a:lnTo>
                  <a:pt x="2532115" y="2551969"/>
                </a:lnTo>
                <a:lnTo>
                  <a:pt x="2565261" y="2521663"/>
                </a:lnTo>
                <a:lnTo>
                  <a:pt x="2597454" y="2490411"/>
                </a:lnTo>
                <a:lnTo>
                  <a:pt x="2628673" y="2458235"/>
                </a:lnTo>
                <a:lnTo>
                  <a:pt x="2658893" y="2425158"/>
                </a:lnTo>
                <a:lnTo>
                  <a:pt x="2688091" y="2391203"/>
                </a:lnTo>
                <a:lnTo>
                  <a:pt x="2716243" y="2356392"/>
                </a:lnTo>
                <a:lnTo>
                  <a:pt x="2743327" y="2320749"/>
                </a:lnTo>
                <a:lnTo>
                  <a:pt x="2769319" y="2284296"/>
                </a:lnTo>
                <a:lnTo>
                  <a:pt x="2794194" y="2247056"/>
                </a:lnTo>
                <a:lnTo>
                  <a:pt x="2817931" y="2209052"/>
                </a:lnTo>
                <a:lnTo>
                  <a:pt x="2840504" y="2170306"/>
                </a:lnTo>
                <a:lnTo>
                  <a:pt x="2861891" y="2130841"/>
                </a:lnTo>
                <a:lnTo>
                  <a:pt x="2882069" y="2090681"/>
                </a:lnTo>
                <a:lnTo>
                  <a:pt x="2901013" y="2049847"/>
                </a:lnTo>
                <a:lnTo>
                  <a:pt x="2918701" y="2008363"/>
                </a:lnTo>
                <a:lnTo>
                  <a:pt x="2935109" y="1966251"/>
                </a:lnTo>
                <a:lnTo>
                  <a:pt x="2950213" y="1923535"/>
                </a:lnTo>
                <a:lnTo>
                  <a:pt x="2963989" y="1880237"/>
                </a:lnTo>
                <a:lnTo>
                  <a:pt x="2976416" y="1836379"/>
                </a:lnTo>
                <a:lnTo>
                  <a:pt x="2987468" y="1791985"/>
                </a:lnTo>
                <a:lnTo>
                  <a:pt x="2997123" y="1747077"/>
                </a:lnTo>
                <a:lnTo>
                  <a:pt x="3005357" y="1701679"/>
                </a:lnTo>
                <a:lnTo>
                  <a:pt x="3012146" y="1655812"/>
                </a:lnTo>
                <a:lnTo>
                  <a:pt x="3017468" y="1609500"/>
                </a:lnTo>
                <a:lnTo>
                  <a:pt x="3021298" y="1562765"/>
                </a:lnTo>
                <a:lnTo>
                  <a:pt x="3023613" y="1515631"/>
                </a:lnTo>
                <a:lnTo>
                  <a:pt x="3024390" y="1468120"/>
                </a:lnTo>
                <a:lnTo>
                  <a:pt x="3023613" y="1420601"/>
                </a:lnTo>
                <a:lnTo>
                  <a:pt x="3021298" y="1373459"/>
                </a:lnTo>
                <a:lnTo>
                  <a:pt x="3017468" y="1326718"/>
                </a:lnTo>
                <a:lnTo>
                  <a:pt x="3012146" y="1280400"/>
                </a:lnTo>
                <a:lnTo>
                  <a:pt x="3005357" y="1234527"/>
                </a:lnTo>
                <a:lnTo>
                  <a:pt x="2997123" y="1189122"/>
                </a:lnTo>
                <a:lnTo>
                  <a:pt x="2987468" y="1144209"/>
                </a:lnTo>
                <a:lnTo>
                  <a:pt x="2976416" y="1099809"/>
                </a:lnTo>
                <a:lnTo>
                  <a:pt x="2963989" y="1055946"/>
                </a:lnTo>
                <a:lnTo>
                  <a:pt x="2950213" y="1012643"/>
                </a:lnTo>
                <a:lnTo>
                  <a:pt x="2935109" y="969922"/>
                </a:lnTo>
                <a:lnTo>
                  <a:pt x="2918701" y="927806"/>
                </a:lnTo>
                <a:lnTo>
                  <a:pt x="2901013" y="886317"/>
                </a:lnTo>
                <a:lnTo>
                  <a:pt x="2882069" y="845480"/>
                </a:lnTo>
                <a:lnTo>
                  <a:pt x="2861891" y="805315"/>
                </a:lnTo>
                <a:lnTo>
                  <a:pt x="2840504" y="765847"/>
                </a:lnTo>
                <a:lnTo>
                  <a:pt x="2817931" y="727098"/>
                </a:lnTo>
                <a:lnTo>
                  <a:pt x="2794194" y="689090"/>
                </a:lnTo>
                <a:lnTo>
                  <a:pt x="2769319" y="651847"/>
                </a:lnTo>
                <a:lnTo>
                  <a:pt x="2743327" y="615391"/>
                </a:lnTo>
                <a:lnTo>
                  <a:pt x="2716243" y="579746"/>
                </a:lnTo>
                <a:lnTo>
                  <a:pt x="2688091" y="544933"/>
                </a:lnTo>
                <a:lnTo>
                  <a:pt x="2658893" y="510975"/>
                </a:lnTo>
                <a:lnTo>
                  <a:pt x="2628673" y="477896"/>
                </a:lnTo>
                <a:lnTo>
                  <a:pt x="2597454" y="445718"/>
                </a:lnTo>
                <a:lnTo>
                  <a:pt x="2565261" y="414464"/>
                </a:lnTo>
                <a:lnTo>
                  <a:pt x="2532115" y="384156"/>
                </a:lnTo>
                <a:lnTo>
                  <a:pt x="2498042" y="354818"/>
                </a:lnTo>
                <a:lnTo>
                  <a:pt x="2463065" y="326473"/>
                </a:lnTo>
                <a:lnTo>
                  <a:pt x="2427206" y="299142"/>
                </a:lnTo>
                <a:lnTo>
                  <a:pt x="2390489" y="272849"/>
                </a:lnTo>
                <a:lnTo>
                  <a:pt x="2352939" y="247616"/>
                </a:lnTo>
                <a:lnTo>
                  <a:pt x="2314577" y="223467"/>
                </a:lnTo>
                <a:lnTo>
                  <a:pt x="2275429" y="200424"/>
                </a:lnTo>
                <a:lnTo>
                  <a:pt x="2235517" y="178510"/>
                </a:lnTo>
                <a:lnTo>
                  <a:pt x="2194864" y="157748"/>
                </a:lnTo>
                <a:lnTo>
                  <a:pt x="2153495" y="138160"/>
                </a:lnTo>
                <a:lnTo>
                  <a:pt x="2111432" y="119769"/>
                </a:lnTo>
                <a:lnTo>
                  <a:pt x="2068699" y="102598"/>
                </a:lnTo>
                <a:lnTo>
                  <a:pt x="2025320" y="86670"/>
                </a:lnTo>
                <a:lnTo>
                  <a:pt x="1981318" y="72008"/>
                </a:lnTo>
                <a:lnTo>
                  <a:pt x="1936717" y="58634"/>
                </a:lnTo>
                <a:lnTo>
                  <a:pt x="1891539" y="46571"/>
                </a:lnTo>
                <a:lnTo>
                  <a:pt x="1845809" y="35842"/>
                </a:lnTo>
                <a:lnTo>
                  <a:pt x="1799550" y="26469"/>
                </a:lnTo>
                <a:lnTo>
                  <a:pt x="1752786" y="18476"/>
                </a:lnTo>
                <a:lnTo>
                  <a:pt x="1705539" y="11885"/>
                </a:lnTo>
                <a:lnTo>
                  <a:pt x="1657834" y="6719"/>
                </a:lnTo>
                <a:lnTo>
                  <a:pt x="1609694" y="3001"/>
                </a:lnTo>
                <a:lnTo>
                  <a:pt x="1561142" y="754"/>
                </a:lnTo>
                <a:lnTo>
                  <a:pt x="1512201" y="0"/>
                </a:lnTo>
                <a:close/>
              </a:path>
            </a:pathLst>
          </a:custGeom>
          <a:solidFill>
            <a:srgbClr val="FAE300"/>
          </a:solid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373ABF2C-BFBF-49B6-AF34-03EC569A1B4A}"/>
              </a:ext>
            </a:extLst>
          </p:cNvPr>
          <p:cNvSpPr/>
          <p:nvPr/>
        </p:nvSpPr>
        <p:spPr>
          <a:xfrm>
            <a:off x="1543414" y="1615513"/>
            <a:ext cx="672593" cy="1071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pic>
        <p:nvPicPr>
          <p:cNvPr id="12" name="Picture 2" descr="ì¹´ì¹´ì¤ íë ì¦ì ëí ì´ë¯¸ì§ ê²ìê²°ê³¼">
            <a:extLst>
              <a:ext uri="{FF2B5EF4-FFF2-40B4-BE49-F238E27FC236}">
                <a16:creationId xmlns:a16="http://schemas.microsoft.com/office/drawing/2014/main" id="{7E283115-A9C3-4084-87DD-44A93409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C536"/>
              </a:clrFrom>
              <a:clrTo>
                <a:srgbClr val="F8C5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31" y="1382789"/>
            <a:ext cx="2476102" cy="139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F5A475-8641-45A4-8C3E-C24888E23E98}"/>
              </a:ext>
            </a:extLst>
          </p:cNvPr>
          <p:cNvSpPr txBox="1"/>
          <p:nvPr/>
        </p:nvSpPr>
        <p:spPr>
          <a:xfrm>
            <a:off x="2809915" y="948369"/>
            <a:ext cx="1358554" cy="2462160"/>
          </a:xfrm>
          <a:prstGeom prst="rect">
            <a:avLst/>
          </a:prstGeom>
          <a:noFill/>
        </p:spPr>
        <p:txBody>
          <a:bodyPr wrap="square" lIns="243792" tIns="121894" rIns="243792" bIns="121894" rtlCol="0">
            <a:spAutoFit/>
          </a:bodyPr>
          <a:lstStyle/>
          <a:p>
            <a:pPr algn="ctr"/>
            <a:r>
              <a:rPr lang="en-US" sz="14400" dirty="0">
                <a:latin typeface="나눔고딕"/>
                <a:cs typeface="Roboto Black"/>
              </a:rPr>
              <a:t>+</a:t>
            </a:r>
            <a:endParaRPr lang="ru-RU" sz="14400" dirty="0">
              <a:latin typeface="나눔고딕"/>
              <a:cs typeface="Roboto Blac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5D909-44B1-4AC4-815C-12E065FC759C}"/>
              </a:ext>
            </a:extLst>
          </p:cNvPr>
          <p:cNvSpPr txBox="1"/>
          <p:nvPr/>
        </p:nvSpPr>
        <p:spPr>
          <a:xfrm>
            <a:off x="8084765" y="2003306"/>
            <a:ext cx="324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/>
              </a:rPr>
              <a:t>접근성 </a:t>
            </a:r>
            <a:r>
              <a:rPr lang="en-US" altLang="ko-KR" dirty="0">
                <a:latin typeface="나눔고딕"/>
              </a:rPr>
              <a:t>+</a:t>
            </a:r>
            <a:r>
              <a:rPr lang="ko-KR" altLang="en-US" dirty="0">
                <a:latin typeface="나눔고딕"/>
              </a:rPr>
              <a:t> 친숙함 인지도</a:t>
            </a:r>
          </a:p>
        </p:txBody>
      </p:sp>
      <p:sp>
        <p:nvSpPr>
          <p:cNvPr id="7" name="같음 기호 6">
            <a:extLst>
              <a:ext uri="{FF2B5EF4-FFF2-40B4-BE49-F238E27FC236}">
                <a16:creationId xmlns:a16="http://schemas.microsoft.com/office/drawing/2014/main" id="{5D5DB053-5032-4E4B-BC67-263D7F1E4C35}"/>
              </a:ext>
            </a:extLst>
          </p:cNvPr>
          <p:cNvSpPr/>
          <p:nvPr/>
        </p:nvSpPr>
        <p:spPr>
          <a:xfrm>
            <a:off x="6837472" y="1918583"/>
            <a:ext cx="1036320" cy="52173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나눔고딕"/>
            </a:endParaRPr>
          </a:p>
        </p:txBody>
      </p:sp>
      <p:sp>
        <p:nvSpPr>
          <p:cNvPr id="8" name="화살표: 위쪽 7">
            <a:extLst>
              <a:ext uri="{FF2B5EF4-FFF2-40B4-BE49-F238E27FC236}">
                <a16:creationId xmlns:a16="http://schemas.microsoft.com/office/drawing/2014/main" id="{F707DDD3-14BB-43E0-8511-467DAE5E2362}"/>
              </a:ext>
            </a:extLst>
          </p:cNvPr>
          <p:cNvSpPr/>
          <p:nvPr/>
        </p:nvSpPr>
        <p:spPr>
          <a:xfrm>
            <a:off x="10810240" y="1341561"/>
            <a:ext cx="883920" cy="145867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4F9E9-33A3-49E9-8837-FDF499715815}"/>
              </a:ext>
            </a:extLst>
          </p:cNvPr>
          <p:cNvSpPr txBox="1"/>
          <p:nvPr/>
        </p:nvSpPr>
        <p:spPr>
          <a:xfrm>
            <a:off x="257911" y="1289618"/>
            <a:ext cx="871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나눔고딕"/>
              </a:rPr>
              <a:t>Ⅰ.</a:t>
            </a:r>
            <a:endParaRPr lang="ko-KR" altLang="en-US" sz="4000" b="1" dirty="0">
              <a:latin typeface="나눔고딕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ECB2CBF-80C4-43AA-A946-8E929F735D1E}"/>
              </a:ext>
            </a:extLst>
          </p:cNvPr>
          <p:cNvGrpSpPr/>
          <p:nvPr/>
        </p:nvGrpSpPr>
        <p:grpSpPr>
          <a:xfrm>
            <a:off x="2921656" y="3894553"/>
            <a:ext cx="6879303" cy="2233715"/>
            <a:chOff x="2921656" y="3711673"/>
            <a:chExt cx="6879303" cy="22337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69E239-AC07-486E-8F00-25A7F4CEE2F1}"/>
                </a:ext>
              </a:extLst>
            </p:cNvPr>
            <p:cNvSpPr txBox="1"/>
            <p:nvPr/>
          </p:nvSpPr>
          <p:spPr>
            <a:xfrm>
              <a:off x="2921656" y="4745059"/>
              <a:ext cx="4202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간편한 계좌 개설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수수료 면제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간편한 송금 기능</a:t>
              </a:r>
              <a:endParaRPr lang="en-US" altLang="ko-KR" dirty="0">
                <a:latin typeface="나눔고딕"/>
              </a:endParaRPr>
            </a:p>
            <a:p>
              <a:endParaRPr lang="ko-KR" altLang="en-US" dirty="0">
                <a:latin typeface="나눔고딕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715508-DA8F-421E-B495-A72E9688F698}"/>
                </a:ext>
              </a:extLst>
            </p:cNvPr>
            <p:cNvSpPr txBox="1"/>
            <p:nvPr/>
          </p:nvSpPr>
          <p:spPr>
            <a:xfrm>
              <a:off x="3493504" y="3711673"/>
              <a:ext cx="6246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latin typeface="나눔고딕"/>
                </a:rPr>
                <a:t>Ⅱ. </a:t>
              </a:r>
              <a:r>
                <a:rPr lang="ko-KR" altLang="en-US" sz="3200" dirty="0" err="1">
                  <a:latin typeface="나눔고딕"/>
                </a:rPr>
                <a:t>혁식적인업무</a:t>
              </a:r>
              <a:r>
                <a:rPr lang="ko-KR" altLang="en-US" sz="3200" dirty="0">
                  <a:latin typeface="나눔고딕"/>
                </a:rPr>
                <a:t> 시스템</a:t>
              </a:r>
              <a:endParaRPr lang="ko-KR" altLang="en-US" sz="3200" b="1" dirty="0">
                <a:latin typeface="나눔고딕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86D6F1-29B1-4CE6-8562-2E1AEA4F8AA1}"/>
                </a:ext>
              </a:extLst>
            </p:cNvPr>
            <p:cNvSpPr txBox="1"/>
            <p:nvPr/>
          </p:nvSpPr>
          <p:spPr>
            <a:xfrm>
              <a:off x="6641199" y="4744994"/>
              <a:ext cx="3159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편의성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합리성</a:t>
              </a:r>
              <a:endParaRPr lang="en-US" altLang="ko-KR" dirty="0">
                <a:latin typeface="나눔고딕"/>
              </a:endParaRPr>
            </a:p>
            <a:p>
              <a:r>
                <a:rPr lang="en-US" altLang="ko-KR" dirty="0">
                  <a:latin typeface="나눔고딕"/>
                </a:rPr>
                <a:t>•</a:t>
              </a:r>
              <a:r>
                <a:rPr lang="ko-KR" altLang="en-US" dirty="0">
                  <a:latin typeface="나눔고딕"/>
                </a:rPr>
                <a:t>접근성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3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4.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요약 및 마무리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카카오 뱅크의 성공 요인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5031B-F10F-4C0E-A677-E0A4197360C3}"/>
              </a:ext>
            </a:extLst>
          </p:cNvPr>
          <p:cNvSpPr txBox="1"/>
          <p:nvPr/>
        </p:nvSpPr>
        <p:spPr>
          <a:xfrm>
            <a:off x="12908013" y="2266121"/>
            <a:ext cx="35132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동태적 마케팅</a:t>
            </a:r>
            <a:endParaRPr lang="en-US" altLang="ko-KR" dirty="0"/>
          </a:p>
          <a:p>
            <a:r>
              <a:rPr lang="en-US" altLang="ko-KR" dirty="0"/>
              <a:t>W-&gt;S</a:t>
            </a:r>
          </a:p>
          <a:p>
            <a:r>
              <a:rPr lang="ko-KR" altLang="en-US" dirty="0"/>
              <a:t>고연령층을 위한 예금</a:t>
            </a:r>
            <a:r>
              <a:rPr lang="en-US" altLang="ko-KR" dirty="0"/>
              <a:t>, </a:t>
            </a:r>
            <a:r>
              <a:rPr lang="ko-KR" altLang="en-US" dirty="0"/>
              <a:t>적극 </a:t>
            </a:r>
            <a:r>
              <a:rPr lang="ko-KR" altLang="en-US" dirty="0" err="1"/>
              <a:t>사품</a:t>
            </a:r>
            <a:r>
              <a:rPr lang="ko-KR" altLang="en-US" dirty="0"/>
              <a:t> 출시</a:t>
            </a:r>
            <a:endParaRPr lang="en-US" altLang="ko-KR" dirty="0"/>
          </a:p>
          <a:p>
            <a:r>
              <a:rPr lang="ko-KR" altLang="en-US" dirty="0"/>
              <a:t>신용카드 출시에 연령별 맞춤 혜택 고려</a:t>
            </a:r>
            <a:endParaRPr lang="en-US" altLang="ko-KR" dirty="0"/>
          </a:p>
          <a:p>
            <a:r>
              <a:rPr lang="ko-KR" altLang="en-US" dirty="0"/>
              <a:t>빅데이터 활용하여 연령별 맞춤 요소 탐색</a:t>
            </a:r>
            <a:endParaRPr lang="en-US" altLang="ko-KR" dirty="0"/>
          </a:p>
          <a:p>
            <a:r>
              <a:rPr lang="ko-KR" altLang="en-US" dirty="0"/>
              <a:t>고격대응 속도 향상</a:t>
            </a:r>
            <a:endParaRPr lang="en-US" altLang="ko-KR" dirty="0"/>
          </a:p>
          <a:p>
            <a:r>
              <a:rPr lang="ko-KR" altLang="en-US" dirty="0"/>
              <a:t>이미지</a:t>
            </a:r>
            <a:r>
              <a:rPr lang="en-US" altLang="ko-KR" dirty="0"/>
              <a:t>,</a:t>
            </a:r>
            <a:r>
              <a:rPr lang="ko-KR" altLang="en-US" dirty="0"/>
              <a:t>동영상 등 활용을 통한 효율적 소통</a:t>
            </a:r>
            <a:endParaRPr lang="en-US" altLang="ko-KR" dirty="0"/>
          </a:p>
          <a:p>
            <a:r>
              <a:rPr lang="ko-KR" altLang="en-US" dirty="0"/>
              <a:t>플러스친구상담 매뉴얼 구체화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 -&gt;O</a:t>
            </a:r>
          </a:p>
          <a:p>
            <a:r>
              <a:rPr lang="ko-KR" altLang="en-US" dirty="0"/>
              <a:t>카카오의 기술력향상</a:t>
            </a:r>
            <a:r>
              <a:rPr lang="en-US" altLang="ko-KR" dirty="0"/>
              <a:t>&amp;</a:t>
            </a:r>
            <a:r>
              <a:rPr lang="ko-KR" altLang="en-US" dirty="0"/>
              <a:t>자체 시스템 개발로 보안 강화</a:t>
            </a:r>
            <a:endParaRPr lang="en-US" altLang="ko-K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01732-5CEE-4A71-A8D5-683DA4A3485E}"/>
              </a:ext>
            </a:extLst>
          </p:cNvPr>
          <p:cNvSpPr txBox="1"/>
          <p:nvPr/>
        </p:nvSpPr>
        <p:spPr>
          <a:xfrm>
            <a:off x="4100407" y="1361595"/>
            <a:ext cx="3991184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나눔고딕"/>
              </a:rPr>
              <a:t>Ⅲ.</a:t>
            </a:r>
            <a:r>
              <a:rPr lang="ko-KR" altLang="en-US" sz="3600" b="1" dirty="0">
                <a:latin typeface="나눔고딕"/>
              </a:rPr>
              <a:t>동태적 마케팅</a:t>
            </a: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F92E68E-2EF1-44CA-BAF3-10C686847416}"/>
              </a:ext>
            </a:extLst>
          </p:cNvPr>
          <p:cNvSpPr/>
          <p:nvPr/>
        </p:nvSpPr>
        <p:spPr>
          <a:xfrm>
            <a:off x="2131815" y="1916318"/>
            <a:ext cx="1493746" cy="1539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6281A268-5F5E-400E-8A2D-7F56B371477F}"/>
              </a:ext>
            </a:extLst>
          </p:cNvPr>
          <p:cNvSpPr txBox="1"/>
          <p:nvPr/>
        </p:nvSpPr>
        <p:spPr>
          <a:xfrm>
            <a:off x="2563954" y="2227081"/>
            <a:ext cx="6705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나눔고딕"/>
                <a:cs typeface="Impact"/>
              </a:rPr>
              <a:t>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44D7C-8E70-4CF6-98B3-C6B25907F2F4}"/>
              </a:ext>
            </a:extLst>
          </p:cNvPr>
          <p:cNvSpPr txBox="1"/>
          <p:nvPr/>
        </p:nvSpPr>
        <p:spPr>
          <a:xfrm>
            <a:off x="1306156" y="3576246"/>
            <a:ext cx="3265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나눔고딕"/>
              </a:rPr>
              <a:t>1.</a:t>
            </a:r>
            <a:r>
              <a:rPr lang="ko-KR" altLang="en-US" sz="2000" b="1" dirty="0">
                <a:latin typeface="나눔고딕"/>
              </a:rPr>
              <a:t>특정 연령층의 사용 집중</a:t>
            </a:r>
            <a:endParaRPr lang="en-US" altLang="ko-KR" sz="2000" b="1" dirty="0">
              <a:latin typeface="나눔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31F1C-94C8-40BF-93AA-0416A0615ADA}"/>
              </a:ext>
            </a:extLst>
          </p:cNvPr>
          <p:cNvSpPr txBox="1"/>
          <p:nvPr/>
        </p:nvSpPr>
        <p:spPr>
          <a:xfrm>
            <a:off x="1005558" y="4051296"/>
            <a:ext cx="4166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/>
              </a:rPr>
              <a:t>장년층과 노년층을 끌어들이는 것은 카카오 뱅크가 더 많은 자금력을 확보하여 성장해 나가는데 필수적 조건임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B7C533-5171-46FB-9DB9-CC868D3D9D03}"/>
              </a:ext>
            </a:extLst>
          </p:cNvPr>
          <p:cNvSpPr txBox="1"/>
          <p:nvPr/>
        </p:nvSpPr>
        <p:spPr>
          <a:xfrm>
            <a:off x="7832638" y="3575616"/>
            <a:ext cx="2710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나눔고딕"/>
              </a:rPr>
              <a:t>2.</a:t>
            </a:r>
            <a:r>
              <a:rPr lang="ko-KR" altLang="en-US" sz="2000" b="1" dirty="0">
                <a:latin typeface="나눔고딕"/>
              </a:rPr>
              <a:t>낮은 고객대응 능력</a:t>
            </a: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39DB9F07-8452-41EB-9FDC-6DD5C8F5BE4B}"/>
              </a:ext>
            </a:extLst>
          </p:cNvPr>
          <p:cNvSpPr/>
          <p:nvPr/>
        </p:nvSpPr>
        <p:spPr>
          <a:xfrm>
            <a:off x="2659677" y="5009295"/>
            <a:ext cx="558800" cy="23323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38AD44-456A-4A54-886A-7849B3E195A8}"/>
              </a:ext>
            </a:extLst>
          </p:cNvPr>
          <p:cNvSpPr txBox="1"/>
          <p:nvPr/>
        </p:nvSpPr>
        <p:spPr>
          <a:xfrm>
            <a:off x="727315" y="5546749"/>
            <a:ext cx="4781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고연령층을 위한 예금</a:t>
            </a:r>
            <a:r>
              <a:rPr lang="en-US" altLang="ko-KR" dirty="0">
                <a:latin typeface="나눔고딕"/>
              </a:rPr>
              <a:t>,</a:t>
            </a:r>
            <a:r>
              <a:rPr lang="ko-KR" altLang="en-US" dirty="0">
                <a:latin typeface="나눔고딕"/>
              </a:rPr>
              <a:t>적금 상품 출시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신용카드 출시에 연령별 맞춤 혜택 고려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빅데이터 활용하여 연령별 맞춤 요소 탐색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2C0A979A-9D60-408A-AA03-8FAB0FCE0BB4}"/>
              </a:ext>
            </a:extLst>
          </p:cNvPr>
          <p:cNvSpPr/>
          <p:nvPr/>
        </p:nvSpPr>
        <p:spPr>
          <a:xfrm>
            <a:off x="6942203" y="4017631"/>
            <a:ext cx="594721" cy="442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1A21FCC5-1E1C-44C1-A844-6110A6997F6A}"/>
              </a:ext>
            </a:extLst>
          </p:cNvPr>
          <p:cNvSpPr/>
          <p:nvPr/>
        </p:nvSpPr>
        <p:spPr>
          <a:xfrm>
            <a:off x="7998580" y="4193226"/>
            <a:ext cx="3034284" cy="656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9D772A7-0A65-45C1-90F6-7D6FD418DE3D}"/>
              </a:ext>
            </a:extLst>
          </p:cNvPr>
          <p:cNvSpPr/>
          <p:nvPr/>
        </p:nvSpPr>
        <p:spPr>
          <a:xfrm>
            <a:off x="7507853" y="4011853"/>
            <a:ext cx="583738" cy="442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0F5C75C5-DD17-4019-9AAF-690EDE51EEA2}"/>
              </a:ext>
            </a:extLst>
          </p:cNvPr>
          <p:cNvSpPr/>
          <p:nvPr/>
        </p:nvSpPr>
        <p:spPr>
          <a:xfrm>
            <a:off x="9062531" y="5009294"/>
            <a:ext cx="558800" cy="23323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F0FF73-502C-4FF9-B517-7D8DAD46ECC7}"/>
              </a:ext>
            </a:extLst>
          </p:cNvPr>
          <p:cNvSpPr txBox="1"/>
          <p:nvPr/>
        </p:nvSpPr>
        <p:spPr>
          <a:xfrm>
            <a:off x="7049354" y="5546749"/>
            <a:ext cx="490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고객대응 속도향상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이미지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>
                <a:latin typeface="나눔고딕"/>
              </a:rPr>
              <a:t>동영상 등 활용을 통한 효율적 소통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플러스친구 상담 매뉴얼 구체화</a:t>
            </a: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ECBC5768-DA77-4351-B9CD-6A5503ECE716}"/>
              </a:ext>
            </a:extLst>
          </p:cNvPr>
          <p:cNvSpPr/>
          <p:nvPr/>
        </p:nvSpPr>
        <p:spPr>
          <a:xfrm>
            <a:off x="8566437" y="1889890"/>
            <a:ext cx="1493746" cy="1539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CC21275C-778D-49C5-9CE2-83E81F39C87E}"/>
              </a:ext>
            </a:extLst>
          </p:cNvPr>
          <p:cNvSpPr txBox="1"/>
          <p:nvPr/>
        </p:nvSpPr>
        <p:spPr>
          <a:xfrm>
            <a:off x="9107226" y="2197766"/>
            <a:ext cx="6705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dirty="0">
                <a:latin typeface="나눔고딕"/>
                <a:cs typeface="Impact"/>
              </a:rPr>
              <a:t>S</a:t>
            </a:r>
            <a:endParaRPr sz="5400" dirty="0">
              <a:latin typeface="나눔고딕"/>
              <a:cs typeface="Impact"/>
            </a:endParaRPr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7F67C7BF-C884-44A6-B0D1-786B07067E0E}"/>
              </a:ext>
            </a:extLst>
          </p:cNvPr>
          <p:cNvSpPr/>
          <p:nvPr/>
        </p:nvSpPr>
        <p:spPr>
          <a:xfrm>
            <a:off x="5682096" y="3717631"/>
            <a:ext cx="1040444" cy="7953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2782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25D1A973-A479-4052-B68A-ED0C606BDA7A}"/>
              </a:ext>
            </a:extLst>
          </p:cNvPr>
          <p:cNvSpPr/>
          <p:nvPr/>
        </p:nvSpPr>
        <p:spPr>
          <a:xfrm>
            <a:off x="3999975" y="1228841"/>
            <a:ext cx="4192048" cy="831613"/>
          </a:xfrm>
          <a:prstGeom prst="roundRect">
            <a:avLst>
              <a:gd name="adj" fmla="val 50000"/>
            </a:avLst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60530-BDDA-48A0-8820-C0EC2FFE9F9C}"/>
              </a:ext>
            </a:extLst>
          </p:cNvPr>
          <p:cNvSpPr txBox="1"/>
          <p:nvPr/>
        </p:nvSpPr>
        <p:spPr>
          <a:xfrm>
            <a:off x="3493661" y="1278789"/>
            <a:ext cx="522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D966"/>
                </a:solidFill>
                <a:latin typeface="나눔고딕"/>
                <a:ea typeface="UD Digi Kyokasho NP-B" panose="02020700000000000000" pitchFamily="18" charset="-128"/>
              </a:rPr>
              <a:t>CONTENTS</a:t>
            </a:r>
            <a:endParaRPr lang="ko-KR" altLang="en-US" sz="4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D966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BD5FE5-8F1B-432E-8FCD-ECE36E8E6B80}"/>
              </a:ext>
            </a:extLst>
          </p:cNvPr>
          <p:cNvSpPr txBox="1"/>
          <p:nvPr/>
        </p:nvSpPr>
        <p:spPr>
          <a:xfrm>
            <a:off x="2040479" y="2633035"/>
            <a:ext cx="358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1.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기업소개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003C90-EA90-4FEA-B9B0-A6E5C0B9D9AC}"/>
              </a:ext>
            </a:extLst>
          </p:cNvPr>
          <p:cNvSpPr txBox="1"/>
          <p:nvPr/>
        </p:nvSpPr>
        <p:spPr>
          <a:xfrm>
            <a:off x="2695252" y="3211574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인터넷전문은행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BF2AA-464C-4CDD-B5B2-B52C5155904E}"/>
              </a:ext>
            </a:extLst>
          </p:cNvPr>
          <p:cNvSpPr txBox="1"/>
          <p:nvPr/>
        </p:nvSpPr>
        <p:spPr>
          <a:xfrm>
            <a:off x="2695252" y="3539255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카카오뱅크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C7ABC8-1D8A-46FC-8A7D-7B6D710742E4}"/>
              </a:ext>
            </a:extLst>
          </p:cNvPr>
          <p:cNvSpPr txBox="1"/>
          <p:nvPr/>
        </p:nvSpPr>
        <p:spPr>
          <a:xfrm>
            <a:off x="2040479" y="4587717"/>
            <a:ext cx="371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3.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</a:t>
            </a: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,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BFC0A-B9D0-4BE8-9BCA-F74C78855E76}"/>
              </a:ext>
            </a:extLst>
          </p:cNvPr>
          <p:cNvSpPr txBox="1"/>
          <p:nvPr/>
        </p:nvSpPr>
        <p:spPr>
          <a:xfrm>
            <a:off x="6846073" y="2603523"/>
            <a:ext cx="358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2.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시장분석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5A6FD7-0029-4896-B250-16809B529567}"/>
              </a:ext>
            </a:extLst>
          </p:cNvPr>
          <p:cNvSpPr txBox="1"/>
          <p:nvPr/>
        </p:nvSpPr>
        <p:spPr>
          <a:xfrm>
            <a:off x="6846073" y="4558205"/>
            <a:ext cx="358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4.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요약 및 마무리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CC01B9F-E6F5-49AD-9DDF-FC94FE8A75DD}"/>
              </a:ext>
            </a:extLst>
          </p:cNvPr>
          <p:cNvCxnSpPr>
            <a:cxnSpLocks/>
          </p:cNvCxnSpPr>
          <p:nvPr/>
        </p:nvCxnSpPr>
        <p:spPr>
          <a:xfrm>
            <a:off x="2644452" y="3263598"/>
            <a:ext cx="0" cy="879532"/>
          </a:xfrm>
          <a:prstGeom prst="line">
            <a:avLst/>
          </a:prstGeom>
          <a:ln w="12700">
            <a:solidFill>
              <a:srgbClr val="3C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F141460-84F3-4856-8B3F-CC913C92540D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0E2EBA5-60B6-4A60-9D2B-C25EE443C3CF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87FD46-10AC-4342-9E3B-8B4EEDE9674B}"/>
              </a:ext>
            </a:extLst>
          </p:cNvPr>
          <p:cNvSpPr txBox="1"/>
          <p:nvPr/>
        </p:nvSpPr>
        <p:spPr>
          <a:xfrm>
            <a:off x="2695252" y="5161775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 분석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4FF78C-48E1-4EAF-81EB-2ED1F8D65A62}"/>
              </a:ext>
            </a:extLst>
          </p:cNvPr>
          <p:cNvSpPr txBox="1"/>
          <p:nvPr/>
        </p:nvSpPr>
        <p:spPr>
          <a:xfrm>
            <a:off x="2695252" y="5489456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 전략 분석</a:t>
            </a: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BEE97958-82FD-48BE-B64F-A7C6A911249A}"/>
              </a:ext>
            </a:extLst>
          </p:cNvPr>
          <p:cNvCxnSpPr>
            <a:cxnSpLocks/>
          </p:cNvCxnSpPr>
          <p:nvPr/>
        </p:nvCxnSpPr>
        <p:spPr>
          <a:xfrm>
            <a:off x="2644452" y="5213799"/>
            <a:ext cx="0" cy="583434"/>
          </a:xfrm>
          <a:prstGeom prst="line">
            <a:avLst/>
          </a:prstGeom>
          <a:ln w="12700">
            <a:solidFill>
              <a:srgbClr val="3C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C507053-23A3-4A17-930F-85F410869ED4}"/>
              </a:ext>
            </a:extLst>
          </p:cNvPr>
          <p:cNvSpPr txBox="1"/>
          <p:nvPr/>
        </p:nvSpPr>
        <p:spPr>
          <a:xfrm>
            <a:off x="7429812" y="322579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인터넷은행 현황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A74E88-BE87-4954-9354-193CC1679022}"/>
              </a:ext>
            </a:extLst>
          </p:cNvPr>
          <p:cNvSpPr txBox="1"/>
          <p:nvPr/>
        </p:nvSpPr>
        <p:spPr>
          <a:xfrm>
            <a:off x="7429812" y="3553471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인터넷은행 전망</a:t>
            </a: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5D60B4AD-3BE3-4FD7-885E-CAD9D872A152}"/>
              </a:ext>
            </a:extLst>
          </p:cNvPr>
          <p:cNvCxnSpPr>
            <a:cxnSpLocks/>
          </p:cNvCxnSpPr>
          <p:nvPr/>
        </p:nvCxnSpPr>
        <p:spPr>
          <a:xfrm>
            <a:off x="7379012" y="3277814"/>
            <a:ext cx="0" cy="583434"/>
          </a:xfrm>
          <a:prstGeom prst="line">
            <a:avLst/>
          </a:prstGeom>
          <a:ln w="12700">
            <a:solidFill>
              <a:srgbClr val="3C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C4D75D3-901C-41AE-8223-1F0D6F0F67D8}"/>
              </a:ext>
            </a:extLst>
          </p:cNvPr>
          <p:cNvSpPr txBox="1"/>
          <p:nvPr/>
        </p:nvSpPr>
        <p:spPr>
          <a:xfrm>
            <a:off x="7429812" y="5167428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카카오뱅크의 성공요인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A1B7BA-BBDD-4D85-A3E3-D9FBE845070A}"/>
              </a:ext>
            </a:extLst>
          </p:cNvPr>
          <p:cNvSpPr txBox="1"/>
          <p:nvPr/>
        </p:nvSpPr>
        <p:spPr>
          <a:xfrm>
            <a:off x="7429812" y="5495109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참고문헌</a:t>
            </a: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59A1F088-699C-43FA-9BCB-4C6ADD82A8CC}"/>
              </a:ext>
            </a:extLst>
          </p:cNvPr>
          <p:cNvCxnSpPr>
            <a:cxnSpLocks/>
          </p:cNvCxnSpPr>
          <p:nvPr/>
        </p:nvCxnSpPr>
        <p:spPr>
          <a:xfrm>
            <a:off x="7379012" y="5219452"/>
            <a:ext cx="0" cy="583434"/>
          </a:xfrm>
          <a:prstGeom prst="line">
            <a:avLst/>
          </a:prstGeom>
          <a:ln w="12700">
            <a:solidFill>
              <a:srgbClr val="3C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4">
            <a:extLst>
              <a:ext uri="{FF2B5EF4-FFF2-40B4-BE49-F238E27FC236}">
                <a16:creationId xmlns:a16="http://schemas.microsoft.com/office/drawing/2014/main" id="{211F5754-3DDD-4F3E-A0EB-D502F328FCE3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FF90FD-4A97-4CFF-BF24-885D063E7E6F}"/>
              </a:ext>
            </a:extLst>
          </p:cNvPr>
          <p:cNvSpPr txBox="1"/>
          <p:nvPr/>
        </p:nvSpPr>
        <p:spPr>
          <a:xfrm>
            <a:off x="2695252" y="3835353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경쟁 제품 대비 자사 제품의 차별화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76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4.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요약 및 마무리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카카오 뱅크의 성공 요인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5031B-F10F-4C0E-A677-E0A4197360C3}"/>
              </a:ext>
            </a:extLst>
          </p:cNvPr>
          <p:cNvSpPr txBox="1"/>
          <p:nvPr/>
        </p:nvSpPr>
        <p:spPr>
          <a:xfrm>
            <a:off x="12908013" y="2266121"/>
            <a:ext cx="35132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동태적 마케팅</a:t>
            </a:r>
            <a:endParaRPr lang="en-US" altLang="ko-KR" dirty="0"/>
          </a:p>
          <a:p>
            <a:r>
              <a:rPr lang="en-US" altLang="ko-KR" dirty="0"/>
              <a:t>W-&gt;S</a:t>
            </a:r>
          </a:p>
          <a:p>
            <a:r>
              <a:rPr lang="ko-KR" altLang="en-US" dirty="0"/>
              <a:t>고연령층을 위한 예금</a:t>
            </a:r>
            <a:r>
              <a:rPr lang="en-US" altLang="ko-KR" dirty="0"/>
              <a:t>, </a:t>
            </a:r>
            <a:r>
              <a:rPr lang="ko-KR" altLang="en-US" dirty="0"/>
              <a:t>적극 </a:t>
            </a:r>
            <a:r>
              <a:rPr lang="ko-KR" altLang="en-US" dirty="0" err="1"/>
              <a:t>사품</a:t>
            </a:r>
            <a:r>
              <a:rPr lang="ko-KR" altLang="en-US" dirty="0"/>
              <a:t> 출시</a:t>
            </a:r>
            <a:endParaRPr lang="en-US" altLang="ko-KR" dirty="0"/>
          </a:p>
          <a:p>
            <a:r>
              <a:rPr lang="ko-KR" altLang="en-US" dirty="0"/>
              <a:t>신용카드 출시에 연령별 맞춤 혜택 고려</a:t>
            </a:r>
            <a:endParaRPr lang="en-US" altLang="ko-KR" dirty="0"/>
          </a:p>
          <a:p>
            <a:r>
              <a:rPr lang="ko-KR" altLang="en-US" dirty="0"/>
              <a:t>빅데이터 활용하여 연령별 맞춤 요소 탐색</a:t>
            </a:r>
            <a:endParaRPr lang="en-US" altLang="ko-KR" dirty="0"/>
          </a:p>
          <a:p>
            <a:r>
              <a:rPr lang="ko-KR" altLang="en-US" dirty="0"/>
              <a:t>고격대응 속도 향상</a:t>
            </a:r>
            <a:endParaRPr lang="en-US" altLang="ko-KR" dirty="0"/>
          </a:p>
          <a:p>
            <a:r>
              <a:rPr lang="ko-KR" altLang="en-US" dirty="0"/>
              <a:t>이미지</a:t>
            </a:r>
            <a:r>
              <a:rPr lang="en-US" altLang="ko-KR" dirty="0"/>
              <a:t>,</a:t>
            </a:r>
            <a:r>
              <a:rPr lang="ko-KR" altLang="en-US" dirty="0"/>
              <a:t>동영상 등 활용을 통한 효율적 소통</a:t>
            </a:r>
            <a:endParaRPr lang="en-US" altLang="ko-KR" dirty="0"/>
          </a:p>
          <a:p>
            <a:r>
              <a:rPr lang="ko-KR" altLang="en-US" dirty="0"/>
              <a:t>플러스친구상담 매뉴얼 구체화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 -&gt;O</a:t>
            </a:r>
          </a:p>
          <a:p>
            <a:r>
              <a:rPr lang="ko-KR" altLang="en-US" dirty="0"/>
              <a:t>카카오의 기술력향상</a:t>
            </a:r>
            <a:r>
              <a:rPr lang="en-US" altLang="ko-KR" dirty="0"/>
              <a:t>&amp;</a:t>
            </a:r>
            <a:r>
              <a:rPr lang="ko-KR" altLang="en-US" dirty="0"/>
              <a:t>자체 시스템 개발로 보안 강화</a:t>
            </a:r>
            <a:endParaRPr lang="en-US" altLang="ko-K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01732-5CEE-4A71-A8D5-683DA4A3485E}"/>
              </a:ext>
            </a:extLst>
          </p:cNvPr>
          <p:cNvSpPr txBox="1"/>
          <p:nvPr/>
        </p:nvSpPr>
        <p:spPr>
          <a:xfrm>
            <a:off x="4100407" y="1361595"/>
            <a:ext cx="3991184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나눔고딕"/>
              </a:rPr>
              <a:t>Ⅲ.</a:t>
            </a:r>
            <a:r>
              <a:rPr lang="ko-KR" altLang="en-US" sz="3600" b="1" dirty="0">
                <a:latin typeface="나눔고딕"/>
              </a:rPr>
              <a:t>동태적 마케팅</a:t>
            </a: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F92E68E-2EF1-44CA-BAF3-10C686847416}"/>
              </a:ext>
            </a:extLst>
          </p:cNvPr>
          <p:cNvSpPr/>
          <p:nvPr/>
        </p:nvSpPr>
        <p:spPr>
          <a:xfrm>
            <a:off x="976658" y="2092427"/>
            <a:ext cx="2794353" cy="2106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6281A268-5F5E-400E-8A2D-7F56B371477F}"/>
              </a:ext>
            </a:extLst>
          </p:cNvPr>
          <p:cNvSpPr txBox="1"/>
          <p:nvPr/>
        </p:nvSpPr>
        <p:spPr>
          <a:xfrm>
            <a:off x="1930909" y="2397338"/>
            <a:ext cx="67055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600" dirty="0">
                <a:latin typeface="나눔고딕"/>
                <a:cs typeface="Impact"/>
              </a:rPr>
              <a:t>T</a:t>
            </a:r>
            <a:endParaRPr sz="9600" dirty="0">
              <a:latin typeface="나눔고딕"/>
              <a:cs typeface="Impac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44D7C-8E70-4CF6-98B3-C6B25907F2F4}"/>
              </a:ext>
            </a:extLst>
          </p:cNvPr>
          <p:cNvSpPr txBox="1"/>
          <p:nvPr/>
        </p:nvSpPr>
        <p:spPr>
          <a:xfrm>
            <a:off x="1288260" y="4372125"/>
            <a:ext cx="3265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고딕"/>
              </a:rPr>
              <a:t>해킹 위협 보안 문제</a:t>
            </a:r>
            <a:endParaRPr lang="en-US" altLang="ko-KR" sz="2000" b="1" dirty="0">
              <a:latin typeface="나눔고딕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BE4B391A-3496-4E4D-99B6-93720948B861}"/>
              </a:ext>
            </a:extLst>
          </p:cNvPr>
          <p:cNvSpPr/>
          <p:nvPr/>
        </p:nvSpPr>
        <p:spPr>
          <a:xfrm>
            <a:off x="7739073" y="2089155"/>
            <a:ext cx="2722468" cy="2106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1972F562-9666-4667-9BDF-BBBB03EAAF63}"/>
              </a:ext>
            </a:extLst>
          </p:cNvPr>
          <p:cNvSpPr txBox="1"/>
          <p:nvPr/>
        </p:nvSpPr>
        <p:spPr>
          <a:xfrm flipH="1">
            <a:off x="8612871" y="2365612"/>
            <a:ext cx="116119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600" dirty="0">
                <a:latin typeface="나눔고딕"/>
                <a:cs typeface="Impact"/>
              </a:rPr>
              <a:t>O</a:t>
            </a:r>
            <a:endParaRPr sz="9600" dirty="0">
              <a:latin typeface="나눔고딕"/>
              <a:cs typeface="Impact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2FA1F60C-EB5C-4220-BE5C-248EF5CD459A}"/>
              </a:ext>
            </a:extLst>
          </p:cNvPr>
          <p:cNvSpPr/>
          <p:nvPr/>
        </p:nvSpPr>
        <p:spPr>
          <a:xfrm>
            <a:off x="5254075" y="3484924"/>
            <a:ext cx="1315455" cy="9597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5C98E-200E-4958-9247-3E0795B864D6}"/>
              </a:ext>
            </a:extLst>
          </p:cNvPr>
          <p:cNvSpPr txBox="1"/>
          <p:nvPr/>
        </p:nvSpPr>
        <p:spPr>
          <a:xfrm>
            <a:off x="373125" y="5022110"/>
            <a:ext cx="453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•  </a:t>
            </a:r>
            <a:r>
              <a:rPr lang="ko-KR" altLang="en-US" dirty="0">
                <a:latin typeface="나눔고딕"/>
              </a:rPr>
              <a:t>대포통장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>
                <a:latin typeface="나눔고딕"/>
              </a:rPr>
              <a:t>명의도용 등의 보안문제 발생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E5ED0-3601-4DBC-BA06-A7B156C752D6}"/>
              </a:ext>
            </a:extLst>
          </p:cNvPr>
          <p:cNvSpPr txBox="1"/>
          <p:nvPr/>
        </p:nvSpPr>
        <p:spPr>
          <a:xfrm>
            <a:off x="6831293" y="4772235"/>
            <a:ext cx="453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/>
              </a:rPr>
              <a:t>카카오의 기술력 향상 </a:t>
            </a:r>
            <a:r>
              <a:rPr lang="en-US" altLang="ko-KR" dirty="0">
                <a:latin typeface="나눔고딕"/>
              </a:rPr>
              <a:t>&amp; </a:t>
            </a:r>
            <a:r>
              <a:rPr lang="ko-KR" altLang="en-US" dirty="0">
                <a:latin typeface="나눔고딕"/>
              </a:rPr>
              <a:t>자체 시스템 개발</a:t>
            </a:r>
          </a:p>
        </p:txBody>
      </p:sp>
    </p:spTree>
    <p:extLst>
      <p:ext uri="{BB962C8B-B14F-4D97-AF65-F5344CB8AC3E}">
        <p14:creationId xmlns:p14="http://schemas.microsoft.com/office/powerpoint/2010/main" val="13285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4.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요약 및 마무리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참고문헌</a:t>
            </a:r>
            <a:endParaRPr lang="ko-KR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A81FC-13CA-4092-92C5-812A408B0381}"/>
              </a:ext>
            </a:extLst>
          </p:cNvPr>
          <p:cNvSpPr txBox="1"/>
          <p:nvPr/>
        </p:nvSpPr>
        <p:spPr>
          <a:xfrm>
            <a:off x="696468" y="1153049"/>
            <a:ext cx="98518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카카오뱅크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 err="1">
                <a:latin typeface="나눔고딕"/>
              </a:rPr>
              <a:t>비대면</a:t>
            </a:r>
            <a:r>
              <a:rPr lang="ko-KR" altLang="en-US" dirty="0">
                <a:latin typeface="나눔고딕"/>
              </a:rPr>
              <a:t> </a:t>
            </a:r>
            <a:r>
              <a:rPr lang="ko-KR" altLang="en-US" dirty="0" err="1">
                <a:latin typeface="나눔고딕"/>
              </a:rPr>
              <a:t>사잇돌대출</a:t>
            </a:r>
            <a:r>
              <a:rPr lang="ko-KR" altLang="en-US" dirty="0">
                <a:latin typeface="나눔고딕"/>
              </a:rPr>
              <a:t> 출시</a:t>
            </a:r>
            <a:r>
              <a:rPr lang="en-US" altLang="ko-KR" dirty="0">
                <a:latin typeface="나눔고딕"/>
              </a:rPr>
              <a:t>…</a:t>
            </a:r>
            <a:r>
              <a:rPr lang="ko-KR" altLang="en-US" dirty="0">
                <a:latin typeface="나눔고딕"/>
              </a:rPr>
              <a:t>앱에서 간편신청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(</a:t>
            </a:r>
            <a:r>
              <a:rPr lang="en-US" altLang="ko-KR" dirty="0">
                <a:latin typeface="나눔고딕"/>
                <a:hlinkClick r:id="rId3"/>
              </a:rPr>
              <a:t>http://news.mt.co.kr/mtview.php?no=2019012309565192059</a:t>
            </a:r>
            <a:r>
              <a:rPr lang="en-US" altLang="ko-KR" dirty="0">
                <a:latin typeface="나눔고딕"/>
              </a:rPr>
              <a:t>)</a:t>
            </a: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한국금융지주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>
                <a:latin typeface="나눔고딕"/>
              </a:rPr>
              <a:t>카카오뱅크 성장의 이득 얻을 기회 커진다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(</a:t>
            </a:r>
            <a:r>
              <a:rPr lang="en-US" altLang="ko-KR" dirty="0">
                <a:latin typeface="나눔고딕"/>
                <a:hlinkClick r:id="rId4"/>
              </a:rPr>
              <a:t>http://www.businesspost.co.kr/BP?command=naver&amp;num=96769</a:t>
            </a:r>
            <a:r>
              <a:rPr lang="en-US" altLang="ko-KR" dirty="0">
                <a:latin typeface="나눔고딕"/>
              </a:rPr>
              <a:t>)</a:t>
            </a: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카카오뱅크 이용방법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>
                <a:latin typeface="나눔고딕"/>
              </a:rPr>
              <a:t>카카오뱅크 장점 및 단점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(</a:t>
            </a:r>
            <a:r>
              <a:rPr lang="en-US" altLang="ko-KR" dirty="0">
                <a:latin typeface="나눔고딕"/>
                <a:hlinkClick r:id="rId5"/>
              </a:rPr>
              <a:t>https://nalhouse.tistory.com/28</a:t>
            </a:r>
            <a:r>
              <a:rPr lang="en-US" altLang="ko-KR" dirty="0">
                <a:latin typeface="나눔고딕"/>
              </a:rPr>
              <a:t>)</a:t>
            </a: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간편함과 보안 모두 잡은 카카오뱅크의 비밀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(</a:t>
            </a:r>
            <a:r>
              <a:rPr lang="en-US" altLang="ko-KR" dirty="0">
                <a:latin typeface="나눔고딕"/>
                <a:hlinkClick r:id="rId6"/>
              </a:rPr>
              <a:t>http://www.edaily.co.kr/news/read?newsId=01157846616025352&amp;mediaCodeNo=257</a:t>
            </a:r>
            <a:r>
              <a:rPr lang="en-US" altLang="ko-KR" dirty="0">
                <a:latin typeface="나눔고딕"/>
              </a:rPr>
              <a:t>)</a:t>
            </a: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하나금융</a:t>
            </a:r>
            <a:r>
              <a:rPr lang="en-US" altLang="ko-KR" dirty="0">
                <a:latin typeface="나눔고딕"/>
              </a:rPr>
              <a:t>,’</a:t>
            </a:r>
            <a:r>
              <a:rPr lang="ko-KR" altLang="en-US" dirty="0">
                <a:latin typeface="나눔고딕"/>
              </a:rPr>
              <a:t>제</a:t>
            </a:r>
            <a:r>
              <a:rPr lang="en-US" altLang="ko-KR" dirty="0">
                <a:latin typeface="나눔고딕"/>
              </a:rPr>
              <a:t>3 </a:t>
            </a:r>
            <a:r>
              <a:rPr lang="ko-KR" altLang="en-US" dirty="0">
                <a:latin typeface="나눔고딕"/>
              </a:rPr>
              <a:t>인터넷 은행＇ 설립 추진</a:t>
            </a:r>
            <a:r>
              <a:rPr lang="en-US" altLang="ko-KR" dirty="0">
                <a:latin typeface="나눔고딕"/>
              </a:rPr>
              <a:t>…”</a:t>
            </a:r>
            <a:r>
              <a:rPr lang="ko-KR" altLang="en-US" dirty="0">
                <a:latin typeface="나눔고딕"/>
              </a:rPr>
              <a:t>케이뱅크</a:t>
            </a:r>
            <a:r>
              <a:rPr lang="en-US" altLang="ko-KR" dirty="0">
                <a:latin typeface="나눔고딕"/>
              </a:rPr>
              <a:t>,</a:t>
            </a:r>
            <a:r>
              <a:rPr lang="ko-KR" altLang="en-US" dirty="0">
                <a:latin typeface="나눔고딕"/>
              </a:rPr>
              <a:t>카카오뱅크 뛰어넘는다“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(</a:t>
            </a:r>
            <a:r>
              <a:rPr lang="en-US" altLang="ko-KR" dirty="0">
                <a:latin typeface="나눔고딕"/>
                <a:hlinkClick r:id="rId7"/>
              </a:rPr>
              <a:t>https://www.hankyung.com/economy/article/2019032838111</a:t>
            </a:r>
            <a:r>
              <a:rPr lang="en-US" altLang="ko-KR" dirty="0">
                <a:latin typeface="나눔고딕"/>
              </a:rPr>
              <a:t>)</a:t>
            </a:r>
          </a:p>
          <a:p>
            <a:r>
              <a:rPr lang="en-US" altLang="ko-KR" dirty="0">
                <a:latin typeface="나눔고딕"/>
              </a:rPr>
              <a:t>• “</a:t>
            </a:r>
            <a:r>
              <a:rPr lang="ko-KR" altLang="en-US" dirty="0">
                <a:latin typeface="나눔고딕"/>
              </a:rPr>
              <a:t>금융권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>
                <a:latin typeface="나눔고딕"/>
              </a:rPr>
              <a:t>내년 </a:t>
            </a:r>
            <a:r>
              <a:rPr lang="ko-KR" altLang="en-US" dirty="0" err="1">
                <a:latin typeface="나눔고딕"/>
              </a:rPr>
              <a:t>오픈뱅킹으로</a:t>
            </a:r>
            <a:r>
              <a:rPr lang="ko-KR" altLang="en-US" dirty="0">
                <a:latin typeface="나눔고딕"/>
              </a:rPr>
              <a:t> 경쟁구조 확 바뀔 듯“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(</a:t>
            </a:r>
            <a:r>
              <a:rPr lang="en-US" altLang="ko-KR" dirty="0">
                <a:latin typeface="나눔고딕"/>
                <a:hlinkClick r:id="rId8"/>
              </a:rPr>
              <a:t>https://www.mk.co.kr/news/economy/view/2018/12/812640/</a:t>
            </a:r>
            <a:r>
              <a:rPr lang="en-US" altLang="ko-KR" dirty="0">
                <a:latin typeface="나눔고딕"/>
              </a:rPr>
              <a:t>)</a:t>
            </a: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카카오뱅크 </a:t>
            </a:r>
            <a:r>
              <a:rPr lang="ko-KR" altLang="en-US" dirty="0" err="1">
                <a:latin typeface="나눔고딕"/>
              </a:rPr>
              <a:t>사잇돌</a:t>
            </a:r>
            <a:r>
              <a:rPr lang="ko-KR" altLang="en-US" dirty="0">
                <a:latin typeface="나눔고딕"/>
              </a:rPr>
              <a:t> 대출 점유율 </a:t>
            </a:r>
            <a:r>
              <a:rPr lang="en-US" altLang="ko-KR" dirty="0">
                <a:latin typeface="나눔고딕"/>
              </a:rPr>
              <a:t>70% </a:t>
            </a:r>
            <a:r>
              <a:rPr lang="ko-KR" altLang="en-US" dirty="0">
                <a:latin typeface="나눔고딕"/>
              </a:rPr>
              <a:t>쓸어간 까닭은</a:t>
            </a:r>
            <a:r>
              <a:rPr lang="en-US" altLang="ko-KR" dirty="0">
                <a:latin typeface="나눔고딕"/>
              </a:rPr>
              <a:t>?</a:t>
            </a:r>
          </a:p>
          <a:p>
            <a:r>
              <a:rPr lang="en-US" altLang="ko-KR" dirty="0">
                <a:latin typeface="나눔고딕"/>
              </a:rPr>
              <a:t>(</a:t>
            </a:r>
            <a:r>
              <a:rPr lang="en-US" altLang="ko-KR" dirty="0">
                <a:latin typeface="나눔고딕"/>
                <a:hlinkClick r:id="rId9"/>
              </a:rPr>
              <a:t>http://www.hani.co.kr/arti/economy/finance/886556.html</a:t>
            </a:r>
            <a:r>
              <a:rPr lang="en-US" altLang="ko-KR" dirty="0">
                <a:latin typeface="나눔고딕"/>
              </a:rPr>
              <a:t>)</a:t>
            </a: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카카오 주가 오를 힘 갖춰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>
                <a:latin typeface="나눔고딕"/>
              </a:rPr>
              <a:t>카카오페이</a:t>
            </a:r>
            <a:r>
              <a:rPr lang="en-US" altLang="ko-KR" dirty="0">
                <a:latin typeface="나눔고딕"/>
              </a:rPr>
              <a:t> </a:t>
            </a:r>
            <a:r>
              <a:rPr lang="ko-KR" altLang="en-US" dirty="0">
                <a:latin typeface="나눔고딕"/>
              </a:rPr>
              <a:t>카카오뱅크 금융사업 밝아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(</a:t>
            </a:r>
            <a:r>
              <a:rPr lang="en-US" altLang="ko-KR" dirty="0">
                <a:latin typeface="나눔고딕"/>
                <a:hlinkClick r:id="rId10"/>
              </a:rPr>
              <a:t>http://www.businesspost.co.kr/BP?command=article_view&amp;num=115629</a:t>
            </a:r>
            <a:r>
              <a:rPr lang="en-US" altLang="ko-KR" dirty="0">
                <a:latin typeface="나눔고딕"/>
              </a:rPr>
              <a:t>)</a:t>
            </a:r>
          </a:p>
          <a:p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결코 쉽지 않은 인터넷전문은행의 길 </a:t>
            </a:r>
            <a:r>
              <a:rPr lang="en-US" altLang="ko-KR" dirty="0">
                <a:latin typeface="나눔고딕"/>
              </a:rPr>
              <a:t>: </a:t>
            </a:r>
            <a:r>
              <a:rPr lang="ko-KR" altLang="en-US" dirty="0">
                <a:latin typeface="나눔고딕"/>
              </a:rPr>
              <a:t>금융 </a:t>
            </a:r>
            <a:r>
              <a:rPr lang="en-US" altLang="ko-KR" dirty="0">
                <a:latin typeface="나눔고딕"/>
              </a:rPr>
              <a:t>in IT</a:t>
            </a:r>
          </a:p>
          <a:p>
            <a:r>
              <a:rPr lang="en-US" altLang="ko-KR" dirty="0">
                <a:latin typeface="나눔고딕"/>
              </a:rPr>
              <a:t>(</a:t>
            </a:r>
            <a:r>
              <a:rPr lang="en-US" altLang="ko-KR" dirty="0">
                <a:latin typeface="나눔고딕"/>
                <a:hlinkClick r:id="rId11"/>
              </a:rPr>
              <a:t>https://www.finda.co.kr/post/hot/19418</a:t>
            </a:r>
            <a:r>
              <a:rPr lang="en-US" altLang="ko-KR" dirty="0">
                <a:latin typeface="나눔고딕"/>
              </a:rPr>
              <a:t>)</a:t>
            </a:r>
          </a:p>
          <a:p>
            <a:r>
              <a:rPr lang="en-US" altLang="ko-KR" dirty="0">
                <a:latin typeface="나눔고딕"/>
              </a:rPr>
              <a:t>•</a:t>
            </a:r>
            <a:r>
              <a:rPr lang="ko-KR" altLang="en-US" dirty="0">
                <a:latin typeface="나눔고딕"/>
              </a:rPr>
              <a:t>카카오뱅크 </a:t>
            </a:r>
            <a:r>
              <a:rPr lang="en-US" altLang="ko-KR" dirty="0">
                <a:latin typeface="나눔고딕"/>
              </a:rPr>
              <a:t>1</a:t>
            </a:r>
            <a:r>
              <a:rPr lang="ko-KR" altLang="en-US" dirty="0">
                <a:latin typeface="나눔고딕"/>
              </a:rPr>
              <a:t>년</a:t>
            </a:r>
            <a:r>
              <a:rPr lang="en-US" altLang="ko-KR" dirty="0">
                <a:latin typeface="나눔고딕"/>
              </a:rPr>
              <a:t>-</a:t>
            </a:r>
            <a:r>
              <a:rPr lang="ko-KR" altLang="en-US" dirty="0">
                <a:latin typeface="나눔고딕"/>
              </a:rPr>
              <a:t>上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 err="1">
                <a:latin typeface="나눔고딕"/>
              </a:rPr>
              <a:t>비대면</a:t>
            </a:r>
            <a:r>
              <a:rPr lang="ko-KR" altLang="en-US" dirty="0">
                <a:latin typeface="나눔고딕"/>
              </a:rPr>
              <a:t> 서비스 </a:t>
            </a:r>
            <a:r>
              <a:rPr lang="en-US" altLang="ko-KR" dirty="0">
                <a:latin typeface="나눔고딕"/>
              </a:rPr>
              <a:t>2030</a:t>
            </a:r>
            <a:r>
              <a:rPr lang="ko-KR" altLang="en-US" dirty="0">
                <a:latin typeface="나눔고딕"/>
              </a:rPr>
              <a:t>마케팅</a:t>
            </a:r>
            <a:r>
              <a:rPr lang="en-US" altLang="ko-KR" dirty="0">
                <a:latin typeface="나눔고딕"/>
              </a:rPr>
              <a:t> </a:t>
            </a:r>
            <a:r>
              <a:rPr lang="ko-KR" altLang="en-US" dirty="0">
                <a:latin typeface="나눔고딕"/>
              </a:rPr>
              <a:t>메기효과 분명했다</a:t>
            </a:r>
            <a:endParaRPr lang="en-US" altLang="ko-KR" dirty="0">
              <a:latin typeface="나눔고딕"/>
            </a:endParaRPr>
          </a:p>
          <a:p>
            <a:r>
              <a:rPr lang="en-US" altLang="ko-KR" dirty="0">
                <a:latin typeface="나눔고딕"/>
              </a:rPr>
              <a:t>(http://www.sisajournal-e.com/news/articleView.html?idxno=187073)</a:t>
            </a:r>
          </a:p>
          <a:p>
            <a:endParaRPr lang="en-US" altLang="ko-KR" dirty="0">
              <a:latin typeface="나눔고딕"/>
            </a:endParaRPr>
          </a:p>
          <a:p>
            <a:endParaRPr lang="ko-KR" altLang="en-US" dirty="0">
              <a:latin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9222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4.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요약 및 마무리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4303414" y="2644170"/>
            <a:ext cx="3585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Q&amp;A</a:t>
            </a:r>
            <a:endParaRPr lang="ko-KR" altLang="en-US" sz="9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0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EC4593-6261-48EA-9DDF-09DFBDC7741D}"/>
              </a:ext>
            </a:extLst>
          </p:cNvPr>
          <p:cNvSpPr txBox="1"/>
          <p:nvPr/>
        </p:nvSpPr>
        <p:spPr>
          <a:xfrm>
            <a:off x="1097280" y="2644170"/>
            <a:ext cx="999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THANK YOU</a:t>
            </a:r>
          </a:p>
          <a:p>
            <a:pPr algn="ctr"/>
            <a:r>
              <a:rPr lang="en-US" altLang="ko-KR" sz="48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FOR WATCHING!</a:t>
            </a:r>
            <a:endParaRPr lang="ko-KR" altLang="en-US" sz="4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F0D1823-65C2-44AA-836D-F49BA3A5C43A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9FBCE80-91C0-47DA-9C9C-DD3CA3FD0062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884A4FB-AEBC-459A-9B88-0022C3383785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5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ì¹´ì¹´ì¤ íë ì¦ì ëí ì´ë¯¸ì§ ê²ìê²°ê³¼">
            <a:extLst>
              <a:ext uri="{FF2B5EF4-FFF2-40B4-BE49-F238E27FC236}">
                <a16:creationId xmlns:a16="http://schemas.microsoft.com/office/drawing/2014/main" id="{D11AD831-38D6-45C6-8A66-DD20780C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C536"/>
              </a:clrFrom>
              <a:clrTo>
                <a:srgbClr val="F8C5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2139"/>
            <a:ext cx="5421086" cy="30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0D8EFE77-9C8C-47DD-B842-2A4CC3F85B95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5CF4464-87A4-434C-8ACE-958CB7343F3B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1F6FC9-472D-4384-A31B-34B95488A27C}"/>
              </a:ext>
            </a:extLst>
          </p:cNvPr>
          <p:cNvSpPr txBox="1"/>
          <p:nvPr/>
        </p:nvSpPr>
        <p:spPr>
          <a:xfrm>
            <a:off x="712511" y="438265"/>
            <a:ext cx="358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1.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기업소개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BDE03-9B92-40B9-871C-5EDAC98BB6D3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인터넷전문은행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01B85FF9-961B-435A-BFAF-9F9118BBA829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70F78-D868-4487-B14E-DBA616D30D40}"/>
              </a:ext>
            </a:extLst>
          </p:cNvPr>
          <p:cNvSpPr txBox="1"/>
          <p:nvPr/>
        </p:nvSpPr>
        <p:spPr>
          <a:xfrm>
            <a:off x="4449677" y="1891531"/>
            <a:ext cx="329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나눔고딕"/>
              </a:rPr>
              <a:t>인터넷 전문 은행이란</a:t>
            </a:r>
            <a:r>
              <a:rPr lang="en-US" altLang="ko-KR" sz="2400" dirty="0">
                <a:latin typeface="나눔고딕"/>
              </a:rPr>
              <a:t>?</a:t>
            </a:r>
            <a:endParaRPr lang="ko-KR" altLang="en-US" sz="2400" dirty="0">
              <a:latin typeface="나눔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9F881-2B7B-4BA3-BDE1-E2D992E9A791}"/>
              </a:ext>
            </a:extLst>
          </p:cNvPr>
          <p:cNvSpPr txBox="1"/>
          <p:nvPr/>
        </p:nvSpPr>
        <p:spPr>
          <a:xfrm>
            <a:off x="1801765" y="2545669"/>
            <a:ext cx="858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고딕"/>
              </a:rPr>
              <a:t>오프라인점포를 소수로 마련하거나 혹은 마련하지 않은 채 업무의 대부분을 </a:t>
            </a:r>
            <a:r>
              <a:rPr lang="en-US" altLang="ko-KR" sz="2400" dirty="0">
                <a:latin typeface="나눔고딕"/>
              </a:rPr>
              <a:t>ATM, </a:t>
            </a:r>
            <a:r>
              <a:rPr lang="ko-KR" altLang="en-US" sz="2400" dirty="0">
                <a:latin typeface="나눔고딕"/>
              </a:rPr>
              <a:t>인터넷 등의 온라인 네트워크를 이용해 영업하는 은행</a:t>
            </a:r>
          </a:p>
        </p:txBody>
      </p:sp>
    </p:spTree>
    <p:extLst>
      <p:ext uri="{BB962C8B-B14F-4D97-AF65-F5344CB8AC3E}">
        <p14:creationId xmlns:p14="http://schemas.microsoft.com/office/powerpoint/2010/main" val="25075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ì¹´ì¹´ì¤ íë ì¦ì ëí ì´ë¯¸ì§ ê²ìê²°ê³¼">
            <a:extLst>
              <a:ext uri="{FF2B5EF4-FFF2-40B4-BE49-F238E27FC236}">
                <a16:creationId xmlns:a16="http://schemas.microsoft.com/office/drawing/2014/main" id="{D11AD831-38D6-45C6-8A66-DD20780C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C536"/>
              </a:clrFrom>
              <a:clrTo>
                <a:srgbClr val="F8C5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2721"/>
            <a:ext cx="2853827" cy="160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0D8EFE77-9C8C-47DD-B842-2A4CC3F85B95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5CF4464-87A4-434C-8ACE-958CB7343F3B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1F6FC9-472D-4384-A31B-34B95488A27C}"/>
              </a:ext>
            </a:extLst>
          </p:cNvPr>
          <p:cNvSpPr txBox="1"/>
          <p:nvPr/>
        </p:nvSpPr>
        <p:spPr>
          <a:xfrm>
            <a:off x="712511" y="438265"/>
            <a:ext cx="358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1.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기업소개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BDE03-9B92-40B9-871C-5EDAC98BB6D3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카카오 뱅크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01B85FF9-961B-435A-BFAF-9F9118BBA829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70F78-D868-4487-B14E-DBA616D30D40}"/>
              </a:ext>
            </a:extLst>
          </p:cNvPr>
          <p:cNvSpPr txBox="1"/>
          <p:nvPr/>
        </p:nvSpPr>
        <p:spPr>
          <a:xfrm>
            <a:off x="4449677" y="1891531"/>
            <a:ext cx="329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400" dirty="0">
              <a:latin typeface="나눔고딕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5B00B4-54CC-49F8-8B2A-5A28CD83E583}"/>
              </a:ext>
            </a:extLst>
          </p:cNvPr>
          <p:cNvSpPr txBox="1"/>
          <p:nvPr/>
        </p:nvSpPr>
        <p:spPr>
          <a:xfrm>
            <a:off x="3705726" y="4713085"/>
            <a:ext cx="486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나눔고딕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5FAD8A-7AA0-40CA-B316-79DBBE0CDC6A}"/>
              </a:ext>
            </a:extLst>
          </p:cNvPr>
          <p:cNvSpPr txBox="1"/>
          <p:nvPr/>
        </p:nvSpPr>
        <p:spPr>
          <a:xfrm>
            <a:off x="837517" y="1850763"/>
            <a:ext cx="10516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"/>
              </a:rPr>
              <a:t>카카오 뱅크</a:t>
            </a:r>
            <a:endParaRPr lang="en-US" altLang="ko-KR" sz="2400" b="1" dirty="0">
              <a:latin typeface="나눔고딕"/>
            </a:endParaRPr>
          </a:p>
          <a:p>
            <a:pPr algn="ctr"/>
            <a:endParaRPr lang="en-US" altLang="ko-KR" sz="2400" dirty="0">
              <a:latin typeface="나눔고딕"/>
            </a:endParaRPr>
          </a:p>
          <a:p>
            <a:pPr algn="ctr"/>
            <a:r>
              <a:rPr lang="ko-KR" altLang="en-US" sz="2400" dirty="0">
                <a:latin typeface="나눔고딕"/>
              </a:rPr>
              <a:t> </a:t>
            </a:r>
            <a:endParaRPr lang="en-US" altLang="ko-KR" sz="2400" dirty="0">
              <a:latin typeface="나눔고딕"/>
            </a:endParaRPr>
          </a:p>
          <a:p>
            <a:pPr algn="ctr"/>
            <a:r>
              <a:rPr lang="ko-KR" altLang="en-US" sz="2400" dirty="0">
                <a:latin typeface="나눔고딕"/>
              </a:rPr>
              <a:t>카카오에서 출시한 은행 업무를 위해 지점을 방문하지 않고 해결할 수 있는 </a:t>
            </a:r>
            <a:endParaRPr lang="en-US" altLang="ko-KR" sz="2400" dirty="0">
              <a:latin typeface="나눔고딕"/>
            </a:endParaRPr>
          </a:p>
          <a:p>
            <a:pPr algn="ctr"/>
            <a:endParaRPr lang="en-US" altLang="ko-KR" sz="2400" dirty="0">
              <a:latin typeface="나눔고딕"/>
            </a:endParaRPr>
          </a:p>
          <a:p>
            <a:pPr algn="ctr"/>
            <a:r>
              <a:rPr lang="ko-KR" altLang="en-US" sz="4000" dirty="0">
                <a:latin typeface="나눔고딕"/>
              </a:rPr>
              <a:t>비대면전용 플랫폼</a:t>
            </a:r>
            <a:endParaRPr lang="ko-KR" altLang="en-US" sz="3200" dirty="0">
              <a:latin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02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ì¹´ì¹´ì¤ íë ì¦ì ëí ì´ë¯¸ì§ ê²ìê²°ê³¼">
            <a:extLst>
              <a:ext uri="{FF2B5EF4-FFF2-40B4-BE49-F238E27FC236}">
                <a16:creationId xmlns:a16="http://schemas.microsoft.com/office/drawing/2014/main" id="{D11AD831-38D6-45C6-8A66-DD20780C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C536"/>
              </a:clrFrom>
              <a:clrTo>
                <a:srgbClr val="F8C5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0" y="5779345"/>
            <a:ext cx="2096261" cy="11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0D8EFE77-9C8C-47DD-B842-2A4CC3F85B95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5CF4464-87A4-434C-8ACE-958CB7343F3B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1F6FC9-472D-4384-A31B-34B95488A27C}"/>
              </a:ext>
            </a:extLst>
          </p:cNvPr>
          <p:cNvSpPr txBox="1"/>
          <p:nvPr/>
        </p:nvSpPr>
        <p:spPr>
          <a:xfrm>
            <a:off x="712511" y="438265"/>
            <a:ext cx="358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1.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기업소개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BDE03-9B92-40B9-871C-5EDAC98BB6D3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카카오 뱅크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01B85FF9-961B-435A-BFAF-9F9118BBA829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70F78-D868-4487-B14E-DBA616D30D40}"/>
              </a:ext>
            </a:extLst>
          </p:cNvPr>
          <p:cNvSpPr txBox="1"/>
          <p:nvPr/>
        </p:nvSpPr>
        <p:spPr>
          <a:xfrm>
            <a:off x="5102981" y="2068997"/>
            <a:ext cx="329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400" dirty="0">
              <a:latin typeface="나눔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9F881-2B7B-4BA3-BDE1-E2D992E9A791}"/>
              </a:ext>
            </a:extLst>
          </p:cNvPr>
          <p:cNvSpPr txBox="1"/>
          <p:nvPr/>
        </p:nvSpPr>
        <p:spPr>
          <a:xfrm>
            <a:off x="2455070" y="3231083"/>
            <a:ext cx="858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2400" dirty="0">
              <a:latin typeface="나눔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03B90-DDB7-4392-95AA-9B8EB9917D2F}"/>
              </a:ext>
            </a:extLst>
          </p:cNvPr>
          <p:cNvSpPr txBox="1"/>
          <p:nvPr/>
        </p:nvSpPr>
        <p:spPr>
          <a:xfrm>
            <a:off x="3289911" y="1923033"/>
            <a:ext cx="29956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>
              <a:latin typeface="나눔고딕"/>
            </a:endParaRPr>
          </a:p>
          <a:p>
            <a:endParaRPr lang="en-US" altLang="ko-KR" sz="2800" dirty="0">
              <a:latin typeface="나눔고딕"/>
            </a:endParaRPr>
          </a:p>
          <a:p>
            <a:r>
              <a:rPr lang="ko-KR" altLang="en-US" sz="2800" dirty="0">
                <a:latin typeface="나눔고딕"/>
              </a:rPr>
              <a:t>모바일 프로세스</a:t>
            </a:r>
            <a:endParaRPr lang="en-US" altLang="ko-KR" sz="2800" dirty="0">
              <a:latin typeface="나눔고딕"/>
            </a:endParaRPr>
          </a:p>
          <a:p>
            <a:endParaRPr lang="en-US" altLang="ko-KR" sz="2800" dirty="0">
              <a:latin typeface="나눔고딕"/>
            </a:endParaRPr>
          </a:p>
          <a:p>
            <a:endParaRPr lang="en-US" altLang="ko-KR" sz="2800" dirty="0">
              <a:latin typeface="나눔고딕"/>
            </a:endParaRPr>
          </a:p>
          <a:p>
            <a:endParaRPr lang="en-US" altLang="ko-KR" sz="2800" dirty="0">
              <a:latin typeface="나눔고딕"/>
            </a:endParaRPr>
          </a:p>
          <a:p>
            <a:r>
              <a:rPr lang="ko-KR" altLang="en-US" sz="2800" dirty="0">
                <a:latin typeface="나눔고딕"/>
              </a:rPr>
              <a:t>좋은 금리</a:t>
            </a:r>
            <a:endParaRPr lang="en-US" altLang="ko-KR" sz="2800" dirty="0">
              <a:latin typeface="나눔고딕"/>
            </a:endParaRPr>
          </a:p>
          <a:p>
            <a:endParaRPr lang="en-US" altLang="ko-KR" sz="2800" dirty="0">
              <a:latin typeface="나눔고딕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5FDA9345-43F7-4178-8711-2C979D80B247}"/>
              </a:ext>
            </a:extLst>
          </p:cNvPr>
          <p:cNvSpPr/>
          <p:nvPr/>
        </p:nvSpPr>
        <p:spPr>
          <a:xfrm>
            <a:off x="1498276" y="2171228"/>
            <a:ext cx="1521873" cy="1626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나눔고딕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A657E952-5507-4A6C-9FDC-4708160F8BE3}"/>
              </a:ext>
            </a:extLst>
          </p:cNvPr>
          <p:cNvSpPr/>
          <p:nvPr/>
        </p:nvSpPr>
        <p:spPr>
          <a:xfrm>
            <a:off x="1661055" y="4158400"/>
            <a:ext cx="1359094" cy="1665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나눔고딕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D3DF4611-6AE7-4E49-B3E5-3042B2F3E763}"/>
              </a:ext>
            </a:extLst>
          </p:cNvPr>
          <p:cNvSpPr/>
          <p:nvPr/>
        </p:nvSpPr>
        <p:spPr>
          <a:xfrm>
            <a:off x="6369472" y="2237492"/>
            <a:ext cx="1727367" cy="1528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나눔고딕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4A7F7FE6-7051-42CE-883E-13BCB82067D1}"/>
              </a:ext>
            </a:extLst>
          </p:cNvPr>
          <p:cNvSpPr/>
          <p:nvPr/>
        </p:nvSpPr>
        <p:spPr>
          <a:xfrm>
            <a:off x="6555316" y="4114617"/>
            <a:ext cx="1541524" cy="1709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나눔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EEC7D-8088-4931-AB82-F742409087C7}"/>
              </a:ext>
            </a:extLst>
          </p:cNvPr>
          <p:cNvSpPr txBox="1"/>
          <p:nvPr/>
        </p:nvSpPr>
        <p:spPr>
          <a:xfrm>
            <a:off x="8233548" y="2736290"/>
            <a:ext cx="321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고딕"/>
              </a:rPr>
              <a:t>공인인증서 불필요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11B43D-493F-4569-9334-0666ACCF04DA}"/>
              </a:ext>
            </a:extLst>
          </p:cNvPr>
          <p:cNvSpPr txBox="1"/>
          <p:nvPr/>
        </p:nvSpPr>
        <p:spPr>
          <a:xfrm>
            <a:off x="8233548" y="4681654"/>
            <a:ext cx="2550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나눔고딕"/>
              </a:rPr>
              <a:t>시간제약 없음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FC331-AADF-4BED-8478-C9CE5CA40C6F}"/>
              </a:ext>
            </a:extLst>
          </p:cNvPr>
          <p:cNvSpPr txBox="1"/>
          <p:nvPr/>
        </p:nvSpPr>
        <p:spPr>
          <a:xfrm>
            <a:off x="4449678" y="1555854"/>
            <a:ext cx="329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고딕"/>
              </a:rPr>
              <a:t>카카오 뱅크의 특징</a:t>
            </a:r>
            <a:endParaRPr lang="en-US" altLang="ko-KR" sz="2800" b="1" dirty="0">
              <a:latin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2823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ì¹´ì¹´ì¤ íë ì¦ì ëí ì´ë¯¸ì§ ê²ìê²°ê³¼">
            <a:extLst>
              <a:ext uri="{FF2B5EF4-FFF2-40B4-BE49-F238E27FC236}">
                <a16:creationId xmlns:a16="http://schemas.microsoft.com/office/drawing/2014/main" id="{D11AD831-38D6-45C6-8A66-DD20780C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C536"/>
              </a:clrFrom>
              <a:clrTo>
                <a:srgbClr val="F8C5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0" y="5779345"/>
            <a:ext cx="2096261" cy="11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0D8EFE77-9C8C-47DD-B842-2A4CC3F85B95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5CF4464-87A4-434C-8ACE-958CB7343F3B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1F6FC9-472D-4384-A31B-34B95488A27C}"/>
              </a:ext>
            </a:extLst>
          </p:cNvPr>
          <p:cNvSpPr txBox="1"/>
          <p:nvPr/>
        </p:nvSpPr>
        <p:spPr>
          <a:xfrm>
            <a:off x="712511" y="438265"/>
            <a:ext cx="358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1.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기업소개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BDE03-9B92-40B9-871C-5EDAC98BB6D3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경쟁 제품 대비 자사 제품의 차별화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01B85FF9-961B-435A-BFAF-9F9118BBA829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0B321-1E38-4041-8658-4D415743BC39}"/>
              </a:ext>
            </a:extLst>
          </p:cNvPr>
          <p:cNvSpPr txBox="1"/>
          <p:nvPr/>
        </p:nvSpPr>
        <p:spPr>
          <a:xfrm>
            <a:off x="1961146" y="1513075"/>
            <a:ext cx="826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나눔고딕"/>
              </a:rPr>
              <a:t>카카오 뱅크는 편의성 가격 경쟁력 내세워 급성장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E7823-59CF-4149-9760-ACAE9EC92C1F}"/>
              </a:ext>
            </a:extLst>
          </p:cNvPr>
          <p:cNvSpPr txBox="1"/>
          <p:nvPr/>
        </p:nvSpPr>
        <p:spPr>
          <a:xfrm>
            <a:off x="495827" y="2407896"/>
            <a:ext cx="112003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err="1">
                <a:latin typeface="나눔고딕"/>
              </a:rPr>
              <a:t>ㅇ</a:t>
            </a:r>
            <a:r>
              <a:rPr lang="ko-KR" altLang="en-US" dirty="0">
                <a:latin typeface="나눔고딕"/>
              </a:rPr>
              <a:t> </a:t>
            </a:r>
            <a:r>
              <a:rPr lang="ko-KR" altLang="en-US" b="1" dirty="0">
                <a:latin typeface="나눔고딕"/>
              </a:rPr>
              <a:t>대출상품 중도상환수수료 면제 정책 </a:t>
            </a:r>
            <a:r>
              <a:rPr lang="en-US" altLang="ko-KR" dirty="0">
                <a:latin typeface="나눔고딕"/>
              </a:rPr>
              <a:t>: </a:t>
            </a:r>
            <a:r>
              <a:rPr lang="ko-KR" altLang="en-US" dirty="0">
                <a:latin typeface="나눔고딕"/>
              </a:rPr>
              <a:t>전 은행권에서 모든 대출상품에 중도상환수수료를 면제하는 은행은                     카카오뱅크가 </a:t>
            </a:r>
            <a:r>
              <a:rPr lang="ko-KR" altLang="en-US" sz="2800" dirty="0">
                <a:solidFill>
                  <a:srgbClr val="FF0000"/>
                </a:solidFill>
                <a:latin typeface="나눔고딕"/>
              </a:rPr>
              <a:t>유일</a:t>
            </a:r>
            <a:r>
              <a:rPr lang="ko-KR" altLang="en-US" dirty="0">
                <a:latin typeface="나눔고딕"/>
              </a:rPr>
              <a:t>하다 </a:t>
            </a:r>
            <a:endParaRPr lang="en-US" altLang="ko-KR" dirty="0">
              <a:latin typeface="나눔고딕"/>
            </a:endParaRPr>
          </a:p>
          <a:p>
            <a:pPr fontAlgn="base"/>
            <a:endParaRPr lang="en-US" altLang="ko-KR" dirty="0">
              <a:latin typeface="나눔고딕"/>
            </a:endParaRPr>
          </a:p>
          <a:p>
            <a:pPr fontAlgn="base"/>
            <a:r>
              <a:rPr lang="ko-KR" altLang="en-US" dirty="0" err="1">
                <a:latin typeface="나눔고딕"/>
              </a:rPr>
              <a:t>ㅇ</a:t>
            </a:r>
            <a:r>
              <a:rPr lang="en-US" altLang="ko-KR" b="1" dirty="0">
                <a:latin typeface="나눔고딕"/>
              </a:rPr>
              <a:t>’</a:t>
            </a:r>
            <a:r>
              <a:rPr lang="ko-KR" altLang="en-US" b="1" dirty="0" err="1">
                <a:latin typeface="나눔고딕"/>
              </a:rPr>
              <a:t>상담챗봇＇서비스</a:t>
            </a:r>
            <a:r>
              <a:rPr lang="ko-KR" altLang="en-US" b="1" dirty="0">
                <a:latin typeface="나눔고딕"/>
              </a:rPr>
              <a:t> </a:t>
            </a:r>
            <a:r>
              <a:rPr lang="en-US" altLang="ko-KR" dirty="0">
                <a:latin typeface="나눔고딕"/>
              </a:rPr>
              <a:t>: </a:t>
            </a:r>
            <a:r>
              <a:rPr lang="ko-KR" altLang="en-US" dirty="0">
                <a:latin typeface="나눔고딕"/>
              </a:rPr>
              <a:t>일반 시중은행의 </a:t>
            </a:r>
            <a:r>
              <a:rPr lang="ko-KR" altLang="en-US" dirty="0" err="1">
                <a:latin typeface="나눔고딕"/>
              </a:rPr>
              <a:t>챗봇과</a:t>
            </a:r>
            <a:r>
              <a:rPr lang="ko-KR" altLang="en-US" dirty="0">
                <a:latin typeface="나눔고딕"/>
              </a:rPr>
              <a:t> 달리 이지미와 동영상 등을 제공해 고객의 궁금증을 해결</a:t>
            </a:r>
            <a:endParaRPr lang="en-US" altLang="ko-KR" dirty="0">
              <a:latin typeface="나눔고딕"/>
            </a:endParaRPr>
          </a:p>
          <a:p>
            <a:pPr fontAlgn="base"/>
            <a:r>
              <a:rPr lang="ko-KR" altLang="en-US" dirty="0">
                <a:latin typeface="나눔고딕"/>
              </a:rPr>
              <a:t>시중은행에서도 이미 </a:t>
            </a:r>
            <a:r>
              <a:rPr lang="ko-KR" altLang="en-US" dirty="0" err="1">
                <a:latin typeface="나눔고딕"/>
              </a:rPr>
              <a:t>챗봇서비스를</a:t>
            </a:r>
            <a:r>
              <a:rPr lang="ko-KR" altLang="en-US" dirty="0">
                <a:latin typeface="나눔고딕"/>
              </a:rPr>
              <a:t> 도입해 고객 안내를 제공하는 상황이지만 카카오뱅크는 고객 상담 데이터 분석에 기반한 설계와 </a:t>
            </a:r>
            <a:r>
              <a:rPr lang="ko-KR" altLang="en-US" dirty="0" err="1">
                <a:latin typeface="나눔고딕"/>
              </a:rPr>
              <a:t>상담콘텐츠</a:t>
            </a:r>
            <a:r>
              <a:rPr lang="ko-KR" altLang="en-US" dirty="0">
                <a:latin typeface="나눔고딕"/>
              </a:rPr>
              <a:t> 구성으로 기존 </a:t>
            </a:r>
            <a:r>
              <a:rPr lang="ko-KR" altLang="en-US" dirty="0" err="1">
                <a:latin typeface="나눔고딕"/>
              </a:rPr>
              <a:t>챗봇과</a:t>
            </a:r>
            <a:r>
              <a:rPr lang="ko-KR" altLang="en-US" dirty="0">
                <a:latin typeface="나눔고딕"/>
              </a:rPr>
              <a:t> </a:t>
            </a:r>
            <a:r>
              <a:rPr lang="ko-KR" altLang="en-US" sz="2800" dirty="0">
                <a:solidFill>
                  <a:srgbClr val="FF0000"/>
                </a:solidFill>
                <a:latin typeface="나눔고딕"/>
              </a:rPr>
              <a:t>차별화</a:t>
            </a:r>
            <a:r>
              <a:rPr lang="ko-KR" altLang="en-US" dirty="0">
                <a:latin typeface="나눔고딕"/>
              </a:rPr>
              <a:t>된 서비스를 제공</a:t>
            </a:r>
            <a:endParaRPr lang="en-US" altLang="ko-KR" dirty="0">
              <a:latin typeface="나눔고딕"/>
            </a:endParaRPr>
          </a:p>
          <a:p>
            <a:pPr fontAlgn="base"/>
            <a:endParaRPr lang="en-US" altLang="ko-KR" dirty="0">
              <a:latin typeface="나눔고딕"/>
            </a:endParaRPr>
          </a:p>
          <a:p>
            <a:pPr fontAlgn="base"/>
            <a:r>
              <a:rPr lang="ko-KR" altLang="en-US" dirty="0" err="1">
                <a:latin typeface="나눔고딕"/>
              </a:rPr>
              <a:t>ㅇ</a:t>
            </a:r>
            <a:r>
              <a:rPr lang="en-US" altLang="ko-KR" b="1" dirty="0">
                <a:latin typeface="나눔고딕"/>
              </a:rPr>
              <a:t>’</a:t>
            </a:r>
            <a:r>
              <a:rPr lang="ko-KR" altLang="en-US" b="1" dirty="0">
                <a:latin typeface="나눔고딕"/>
              </a:rPr>
              <a:t>내 신용정보</a:t>
            </a:r>
            <a:r>
              <a:rPr lang="en-US" altLang="ko-KR" b="1" dirty="0">
                <a:latin typeface="나눔고딕"/>
              </a:rPr>
              <a:t>’ </a:t>
            </a:r>
            <a:r>
              <a:rPr lang="ko-KR" altLang="en-US" b="1" dirty="0">
                <a:latin typeface="나눔고딕"/>
              </a:rPr>
              <a:t>서비스 </a:t>
            </a:r>
            <a:r>
              <a:rPr lang="en-US" altLang="ko-KR" dirty="0">
                <a:latin typeface="나눔고딕"/>
              </a:rPr>
              <a:t>: </a:t>
            </a:r>
            <a:r>
              <a:rPr lang="ko-KR" altLang="en-US" dirty="0">
                <a:latin typeface="나눔고딕"/>
              </a:rPr>
              <a:t>카카오뱅크는 간편하게 신용등급을 조회할 수 있는 </a:t>
            </a:r>
            <a:r>
              <a:rPr lang="en-US" altLang="ko-KR" dirty="0">
                <a:latin typeface="나눔고딕"/>
              </a:rPr>
              <a:t>‘</a:t>
            </a:r>
            <a:r>
              <a:rPr lang="ko-KR" altLang="en-US" dirty="0">
                <a:latin typeface="나눔고딕"/>
              </a:rPr>
              <a:t>내 </a:t>
            </a:r>
            <a:r>
              <a:rPr lang="ko-KR" altLang="en-US" dirty="0" err="1">
                <a:latin typeface="나눔고딕"/>
              </a:rPr>
              <a:t>신용정보＇서비스를</a:t>
            </a:r>
            <a:r>
              <a:rPr lang="ko-KR" altLang="en-US" dirty="0">
                <a:latin typeface="나눔고딕"/>
              </a:rPr>
              <a:t> </a:t>
            </a:r>
            <a:r>
              <a:rPr lang="en-US" altLang="ko-KR" dirty="0">
                <a:latin typeface="나눔고딕"/>
              </a:rPr>
              <a:t>1</a:t>
            </a:r>
            <a:r>
              <a:rPr lang="ko-KR" altLang="en-US" dirty="0">
                <a:latin typeface="나눔고딕"/>
              </a:rPr>
              <a:t>금융권 은행 </a:t>
            </a:r>
            <a:r>
              <a:rPr lang="ko-KR" altLang="en-US" sz="2800" dirty="0">
                <a:solidFill>
                  <a:srgbClr val="FF0000"/>
                </a:solidFill>
                <a:latin typeface="나눔고딕"/>
              </a:rPr>
              <a:t>최초</a:t>
            </a:r>
            <a:r>
              <a:rPr lang="ko-KR" altLang="en-US" dirty="0">
                <a:latin typeface="나눔고딕"/>
              </a:rPr>
              <a:t>로 시작</a:t>
            </a:r>
          </a:p>
        </p:txBody>
      </p:sp>
    </p:spTree>
    <p:extLst>
      <p:ext uri="{BB962C8B-B14F-4D97-AF65-F5344CB8AC3E}">
        <p14:creationId xmlns:p14="http://schemas.microsoft.com/office/powerpoint/2010/main" val="18541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1" y="438265"/>
            <a:ext cx="358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2.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시장분석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인터넷은행 현황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676A8721-3967-469C-BD4F-C5604949F06E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AFD01BF-7E34-4290-9E1C-DF7B83C52382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99C6021B-BCEA-4D22-AFA2-FBCA4895E15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5C0C7-57A5-47AA-A17A-24027CF0FE69}"/>
              </a:ext>
            </a:extLst>
          </p:cNvPr>
          <p:cNvSpPr txBox="1"/>
          <p:nvPr/>
        </p:nvSpPr>
        <p:spPr>
          <a:xfrm>
            <a:off x="1578116" y="4383108"/>
            <a:ext cx="88959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나눔고딕"/>
              </a:rPr>
              <a:t>2017</a:t>
            </a:r>
            <a:r>
              <a:rPr lang="ko-KR" altLang="en-US" sz="2800" dirty="0">
                <a:latin typeface="나눔고딕"/>
              </a:rPr>
              <a:t>년 인터넷뱅크 출범</a:t>
            </a:r>
            <a:endParaRPr lang="en-US" altLang="ko-KR" sz="2800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</a:t>
            </a:r>
            <a:r>
              <a:rPr lang="ko-KR" altLang="en-US" dirty="0">
                <a:latin typeface="나눔고딕"/>
              </a:rPr>
              <a:t>카카오뱅크 </a:t>
            </a:r>
            <a:r>
              <a:rPr lang="en-US" altLang="ko-KR" dirty="0">
                <a:latin typeface="나눔고딕"/>
              </a:rPr>
              <a:t>7</a:t>
            </a:r>
            <a:r>
              <a:rPr lang="ko-KR" altLang="en-US" dirty="0">
                <a:latin typeface="나눔고딕"/>
              </a:rPr>
              <a:t>월 영업 시작</a:t>
            </a:r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</a:t>
            </a:r>
            <a:r>
              <a:rPr lang="ko-KR" altLang="en-US" dirty="0">
                <a:latin typeface="나눔고딕"/>
              </a:rPr>
              <a:t>초반 큰 돌풍을 일으키며 빠르게 고객 유입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>
                <a:latin typeface="나눔고딕"/>
              </a:rPr>
              <a:t>카카오뱅크</a:t>
            </a:r>
            <a:r>
              <a:rPr lang="en-US" altLang="ko-KR" dirty="0">
                <a:latin typeface="나눔고딕"/>
              </a:rPr>
              <a:t>(5000</a:t>
            </a:r>
            <a:r>
              <a:rPr lang="ko-KR" altLang="en-US" dirty="0" err="1">
                <a:latin typeface="나눔고딕"/>
              </a:rPr>
              <a:t>억억원</a:t>
            </a:r>
            <a:r>
              <a:rPr lang="en-US" altLang="ko-KR" dirty="0">
                <a:latin typeface="나눔고딕"/>
              </a:rPr>
              <a:t>) </a:t>
            </a:r>
            <a:r>
              <a:rPr lang="ko-KR" altLang="en-US" dirty="0">
                <a:latin typeface="나눔고딕"/>
              </a:rPr>
              <a:t>증자 계획 발표</a:t>
            </a:r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</a:t>
            </a:r>
            <a:r>
              <a:rPr lang="ko-KR" altLang="en-US" dirty="0">
                <a:latin typeface="나눔고딕"/>
              </a:rPr>
              <a:t>카카오뱅크는 현재 </a:t>
            </a:r>
            <a:r>
              <a:rPr lang="en-US" altLang="ko-KR" dirty="0">
                <a:latin typeface="나눔고딕"/>
              </a:rPr>
              <a:t>1000</a:t>
            </a:r>
            <a:r>
              <a:rPr lang="ko-KR" altLang="en-US" dirty="0">
                <a:latin typeface="나눔고딕"/>
              </a:rPr>
              <a:t>만 고객 바라보고 있음</a:t>
            </a:r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</a:t>
            </a:r>
            <a:r>
              <a:rPr lang="ko-KR" altLang="en-US" dirty="0">
                <a:latin typeface="나눔고딕"/>
              </a:rPr>
              <a:t>제</a:t>
            </a:r>
            <a:r>
              <a:rPr lang="en-US" altLang="ko-KR" dirty="0">
                <a:latin typeface="나눔고딕"/>
              </a:rPr>
              <a:t>3</a:t>
            </a:r>
            <a:r>
              <a:rPr lang="ko-KR" altLang="en-US" dirty="0">
                <a:latin typeface="나눔고딕"/>
              </a:rPr>
              <a:t>인터넷뱅크 출범 예정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60DBA-E863-4176-A4B5-C4B7CCD1A52A}"/>
              </a:ext>
            </a:extLst>
          </p:cNvPr>
          <p:cNvSpPr txBox="1"/>
          <p:nvPr/>
        </p:nvSpPr>
        <p:spPr>
          <a:xfrm>
            <a:off x="1692548" y="1659284"/>
            <a:ext cx="9119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나눔고딕"/>
              </a:rPr>
              <a:t>1</a:t>
            </a:r>
            <a:r>
              <a:rPr lang="ko-KR" altLang="en-US" sz="2800" dirty="0">
                <a:latin typeface="나눔고딕"/>
              </a:rPr>
              <a:t>인 가구 증가로</a:t>
            </a:r>
            <a:endParaRPr lang="en-US" altLang="ko-KR" sz="2800" dirty="0">
              <a:latin typeface="나눔고딕"/>
            </a:endParaRPr>
          </a:p>
          <a:p>
            <a:pPr algn="ctr"/>
            <a:r>
              <a:rPr lang="ko-KR" altLang="en-US" sz="2400" dirty="0">
                <a:latin typeface="나눔고딕"/>
              </a:rPr>
              <a:t>인해 금융권은 이들의 소비형태에 주목해 다양한 금융삼품들을 꺼내 놓음</a:t>
            </a:r>
            <a:r>
              <a:rPr lang="en-US" altLang="ko-KR" sz="2400" dirty="0">
                <a:latin typeface="나눔고딕"/>
              </a:rPr>
              <a:t> </a:t>
            </a:r>
            <a:r>
              <a:rPr lang="ko-KR" altLang="en-US" sz="2400" dirty="0">
                <a:latin typeface="나눔고딕"/>
              </a:rPr>
              <a:t>이들은 인터넷 뱅킹보다 모바일 뱅킹을 선호함</a:t>
            </a: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26E94ED4-07EC-4ECC-98E8-5CE865617173}"/>
              </a:ext>
            </a:extLst>
          </p:cNvPr>
          <p:cNvSpPr/>
          <p:nvPr/>
        </p:nvSpPr>
        <p:spPr>
          <a:xfrm>
            <a:off x="5799702" y="3117860"/>
            <a:ext cx="452761" cy="91406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107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1" y="438265"/>
            <a:ext cx="358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2.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시장분석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인터넷은행 전망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676A8721-3967-469C-BD4F-C5604949F06E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99C6021B-BCEA-4D22-AFA2-FBCA4895E15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5C0C7-57A5-47AA-A17A-24027CF0FE69}"/>
              </a:ext>
            </a:extLst>
          </p:cNvPr>
          <p:cNvSpPr txBox="1"/>
          <p:nvPr/>
        </p:nvSpPr>
        <p:spPr>
          <a:xfrm>
            <a:off x="-6364579" y="4283078"/>
            <a:ext cx="5271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고객기반 </a:t>
            </a:r>
            <a:r>
              <a:rPr lang="en-US" altLang="ko-KR" dirty="0"/>
              <a:t>: </a:t>
            </a:r>
            <a:r>
              <a:rPr lang="ko-KR" altLang="en-US" dirty="0"/>
              <a:t>금리경쟁력을 바탕으로 기반 확대</a:t>
            </a:r>
            <a:endParaRPr lang="en-US" altLang="ko-KR" dirty="0"/>
          </a:p>
          <a:p>
            <a:r>
              <a:rPr lang="ko-KR" altLang="en-US" dirty="0"/>
              <a:t>금리경쟁력 측면에서도 금리민감도가 높은 </a:t>
            </a:r>
            <a:r>
              <a:rPr lang="ko-KR" altLang="en-US" dirty="0" err="1"/>
              <a:t>젊은층에</a:t>
            </a:r>
            <a:r>
              <a:rPr lang="ko-KR" altLang="en-US" dirty="0"/>
              <a:t> 강점을 가질 전망</a:t>
            </a:r>
            <a:endParaRPr lang="en-US" altLang="ko-KR" dirty="0"/>
          </a:p>
          <a:p>
            <a:r>
              <a:rPr lang="ko-KR" altLang="en-US" dirty="0"/>
              <a:t>점포가 없어 고정비가 낮다는 점에서 유리</a:t>
            </a:r>
            <a:endParaRPr lang="en-US" altLang="ko-KR" dirty="0"/>
          </a:p>
          <a:p>
            <a:r>
              <a:rPr lang="ko-KR" altLang="en-US" dirty="0"/>
              <a:t>온라인 보험사의 모바일 가입 고객 비중 상승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60DBA-E863-4176-A4B5-C4B7CCD1A52A}"/>
              </a:ext>
            </a:extLst>
          </p:cNvPr>
          <p:cNvSpPr txBox="1"/>
          <p:nvPr/>
        </p:nvSpPr>
        <p:spPr>
          <a:xfrm>
            <a:off x="-6018310" y="6601250"/>
            <a:ext cx="4924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자본확충 </a:t>
            </a:r>
            <a:r>
              <a:rPr lang="en-US" altLang="ko-KR" dirty="0"/>
              <a:t>: </a:t>
            </a:r>
            <a:r>
              <a:rPr lang="ko-KR" altLang="en-US" dirty="0"/>
              <a:t>자본확충 압력 지속적 가중</a:t>
            </a:r>
            <a:endParaRPr lang="en-US" altLang="ko-KR" dirty="0"/>
          </a:p>
          <a:p>
            <a:r>
              <a:rPr lang="ko-KR" altLang="en-US" dirty="0"/>
              <a:t>현재와 같은 자산성장 속도라면 추가적인 자본확충 압력도 직속적으로 가중될 전망</a:t>
            </a:r>
            <a:endParaRPr lang="en-US" altLang="ko-KR" dirty="0"/>
          </a:p>
          <a:p>
            <a:r>
              <a:rPr lang="ko-KR" altLang="en-US" dirty="0"/>
              <a:t>낮은 신용대출 금리와 높은 예금 이자로 공격적인 고객 유치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498E0-F9FF-45E4-986B-5E57B3408045}"/>
              </a:ext>
            </a:extLst>
          </p:cNvPr>
          <p:cNvSpPr txBox="1"/>
          <p:nvPr/>
        </p:nvSpPr>
        <p:spPr>
          <a:xfrm>
            <a:off x="-5887610" y="1983530"/>
            <a:ext cx="4924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시중은행 대응 </a:t>
            </a:r>
            <a:r>
              <a:rPr lang="en-US" altLang="ko-KR" dirty="0"/>
              <a:t>: </a:t>
            </a:r>
            <a:r>
              <a:rPr lang="ko-KR" altLang="en-US" dirty="0"/>
              <a:t>일부 금리경쟁 있을 듯</a:t>
            </a:r>
            <a:endParaRPr lang="en-US" altLang="ko-KR" dirty="0"/>
          </a:p>
          <a:p>
            <a:r>
              <a:rPr lang="ko-KR" altLang="en-US" dirty="0"/>
              <a:t>인터넷은행의 흥행에 따라 시중은행의 대응전략도 서서히 가시화될 전망</a:t>
            </a:r>
            <a:endParaRPr lang="en-US" altLang="ko-KR" dirty="0"/>
          </a:p>
          <a:p>
            <a:r>
              <a:rPr lang="ko-KR" altLang="en-US" dirty="0"/>
              <a:t>기본적으로는 자산규모의 차이가 워낙 커 영업 전략상 큰 변화가 있지는 않겠으나 가계신용대출 등 일부 부문에서는 금리경쟁 등 대응 전략 나타날 수 있을 전망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AFD01BF-7E34-4290-9E1C-DF7B83C52382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106E6334-9C55-4DEB-B787-266D6C3C22AA}"/>
              </a:ext>
            </a:extLst>
          </p:cNvPr>
          <p:cNvSpPr>
            <a:spLocks/>
          </p:cNvSpPr>
          <p:nvPr/>
        </p:nvSpPr>
        <p:spPr bwMode="auto">
          <a:xfrm>
            <a:off x="238347" y="1649335"/>
            <a:ext cx="3674632" cy="4564936"/>
          </a:xfrm>
          <a:custGeom>
            <a:avLst/>
            <a:gdLst>
              <a:gd name="T0" fmla="*/ 0 w 21600"/>
              <a:gd name="T1" fmla="*/ 19956 h 21600"/>
              <a:gd name="T2" fmla="*/ 0 w 21600"/>
              <a:gd name="T3" fmla="*/ 1644 h 21600"/>
              <a:gd name="T4" fmla="*/ 2087 w 21600"/>
              <a:gd name="T5" fmla="*/ 0 h 21600"/>
              <a:gd name="T6" fmla="*/ 19513 w 21600"/>
              <a:gd name="T7" fmla="*/ 0 h 21600"/>
              <a:gd name="T8" fmla="*/ 21600 w 21600"/>
              <a:gd name="T9" fmla="*/ 1644 h 21600"/>
              <a:gd name="T10" fmla="*/ 21600 w 21600"/>
              <a:gd name="T11" fmla="*/ 19956 h 21600"/>
              <a:gd name="T12" fmla="*/ 19513 w 21600"/>
              <a:gd name="T13" fmla="*/ 21600 h 21600"/>
              <a:gd name="T14" fmla="*/ 2087 w 21600"/>
              <a:gd name="T15" fmla="*/ 21600 h 21600"/>
              <a:gd name="T16" fmla="*/ 0 w 21600"/>
              <a:gd name="T17" fmla="*/ 19956 h 21600"/>
              <a:gd name="T18" fmla="*/ 0 w 21600"/>
              <a:gd name="T19" fmla="*/ 199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9956"/>
                </a:moveTo>
                <a:lnTo>
                  <a:pt x="0" y="1644"/>
                </a:lnTo>
                <a:cubicBezTo>
                  <a:pt x="0" y="736"/>
                  <a:pt x="934" y="0"/>
                  <a:pt x="2087" y="0"/>
                </a:cubicBezTo>
                <a:lnTo>
                  <a:pt x="19513" y="0"/>
                </a:lnTo>
                <a:cubicBezTo>
                  <a:pt x="20666" y="0"/>
                  <a:pt x="21600" y="736"/>
                  <a:pt x="21600" y="1644"/>
                </a:cubicBezTo>
                <a:lnTo>
                  <a:pt x="21600" y="19956"/>
                </a:lnTo>
                <a:cubicBezTo>
                  <a:pt x="21600" y="20864"/>
                  <a:pt x="20666" y="21600"/>
                  <a:pt x="19513" y="21600"/>
                </a:cubicBezTo>
                <a:lnTo>
                  <a:pt x="2087" y="21600"/>
                </a:lnTo>
                <a:cubicBezTo>
                  <a:pt x="934" y="21600"/>
                  <a:pt x="0" y="20864"/>
                  <a:pt x="0" y="19956"/>
                </a:cubicBezTo>
                <a:close/>
                <a:moveTo>
                  <a:pt x="0" y="19956"/>
                </a:move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 •</a:t>
            </a:r>
            <a:r>
              <a:rPr lang="ko-KR" altLang="en-US" dirty="0">
                <a:latin typeface="나눔고딕"/>
              </a:rPr>
              <a:t>금리경쟁력을 바탕으로 기반 확대</a:t>
            </a:r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 </a:t>
            </a: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spc="-100" dirty="0">
                <a:latin typeface="나눔고딕"/>
              </a:rPr>
              <a:t>금리경쟁력 측면에서도 금리민감도가 높은 </a:t>
            </a:r>
            <a:r>
              <a:rPr lang="ko-KR" altLang="en-US" spc="-100" dirty="0" err="1">
                <a:latin typeface="나눔고딕"/>
              </a:rPr>
              <a:t>젊은층에</a:t>
            </a:r>
            <a:r>
              <a:rPr lang="ko-KR" altLang="en-US" spc="-100" dirty="0">
                <a:latin typeface="나눔고딕"/>
              </a:rPr>
              <a:t> 강점을 가질 전망</a:t>
            </a:r>
            <a:endParaRPr lang="en-US" altLang="ko-KR" spc="-100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점포가 없어 고정비가 낮다는 점에서 유리</a:t>
            </a:r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온라인 보험사의 모바일 가입 고객 비중 상승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B2A06791-DBAF-49D8-B17D-AC32DC3ACB8C}"/>
              </a:ext>
            </a:extLst>
          </p:cNvPr>
          <p:cNvSpPr>
            <a:spLocks/>
          </p:cNvSpPr>
          <p:nvPr/>
        </p:nvSpPr>
        <p:spPr bwMode="auto">
          <a:xfrm>
            <a:off x="4254470" y="1649336"/>
            <a:ext cx="3585170" cy="4564935"/>
          </a:xfrm>
          <a:custGeom>
            <a:avLst/>
            <a:gdLst>
              <a:gd name="T0" fmla="*/ 0 w 21600"/>
              <a:gd name="T1" fmla="*/ 19956 h 21600"/>
              <a:gd name="T2" fmla="*/ 0 w 21600"/>
              <a:gd name="T3" fmla="*/ 1644 h 21600"/>
              <a:gd name="T4" fmla="*/ 2087 w 21600"/>
              <a:gd name="T5" fmla="*/ 0 h 21600"/>
              <a:gd name="T6" fmla="*/ 19513 w 21600"/>
              <a:gd name="T7" fmla="*/ 0 h 21600"/>
              <a:gd name="T8" fmla="*/ 21600 w 21600"/>
              <a:gd name="T9" fmla="*/ 1644 h 21600"/>
              <a:gd name="T10" fmla="*/ 21600 w 21600"/>
              <a:gd name="T11" fmla="*/ 19956 h 21600"/>
              <a:gd name="T12" fmla="*/ 19513 w 21600"/>
              <a:gd name="T13" fmla="*/ 21600 h 21600"/>
              <a:gd name="T14" fmla="*/ 2087 w 21600"/>
              <a:gd name="T15" fmla="*/ 21600 h 21600"/>
              <a:gd name="T16" fmla="*/ 0 w 21600"/>
              <a:gd name="T17" fmla="*/ 19956 h 21600"/>
              <a:gd name="T18" fmla="*/ 0 w 21600"/>
              <a:gd name="T19" fmla="*/ 199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9956"/>
                </a:moveTo>
                <a:lnTo>
                  <a:pt x="0" y="1644"/>
                </a:lnTo>
                <a:cubicBezTo>
                  <a:pt x="0" y="736"/>
                  <a:pt x="934" y="0"/>
                  <a:pt x="2087" y="0"/>
                </a:cubicBezTo>
                <a:lnTo>
                  <a:pt x="19513" y="0"/>
                </a:lnTo>
                <a:cubicBezTo>
                  <a:pt x="20666" y="0"/>
                  <a:pt x="21600" y="736"/>
                  <a:pt x="21600" y="1644"/>
                </a:cubicBezTo>
                <a:lnTo>
                  <a:pt x="21600" y="19956"/>
                </a:lnTo>
                <a:cubicBezTo>
                  <a:pt x="21600" y="20864"/>
                  <a:pt x="20666" y="21600"/>
                  <a:pt x="19513" y="21600"/>
                </a:cubicBezTo>
                <a:lnTo>
                  <a:pt x="2087" y="21600"/>
                </a:lnTo>
                <a:cubicBezTo>
                  <a:pt x="934" y="21600"/>
                  <a:pt x="0" y="20864"/>
                  <a:pt x="0" y="19956"/>
                </a:cubicBezTo>
                <a:close/>
                <a:moveTo>
                  <a:pt x="0" y="19956"/>
                </a:move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자본확충 압력 지속적 가중</a:t>
            </a:r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현재와 같은 자산성장 속도라면 추가적인 자본확충 압력도 직속적으로 가중될 전망</a:t>
            </a:r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낮은 신용대출 금리와 높은 예금 이자로 공격적인 고객 유치</a:t>
            </a:r>
            <a:endParaRPr lang="en-US" altLang="ko-KR" dirty="0">
              <a:latin typeface="나눔고딕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6BD89499-591F-43AC-AA8A-854BB726BA38}"/>
              </a:ext>
            </a:extLst>
          </p:cNvPr>
          <p:cNvSpPr>
            <a:spLocks/>
          </p:cNvSpPr>
          <p:nvPr/>
        </p:nvSpPr>
        <p:spPr bwMode="auto">
          <a:xfrm>
            <a:off x="8181132" y="1649336"/>
            <a:ext cx="3585170" cy="4564936"/>
          </a:xfrm>
          <a:custGeom>
            <a:avLst/>
            <a:gdLst>
              <a:gd name="T0" fmla="*/ 0 w 21600"/>
              <a:gd name="T1" fmla="*/ 19956 h 21600"/>
              <a:gd name="T2" fmla="*/ 0 w 21600"/>
              <a:gd name="T3" fmla="*/ 1644 h 21600"/>
              <a:gd name="T4" fmla="*/ 2087 w 21600"/>
              <a:gd name="T5" fmla="*/ 0 h 21600"/>
              <a:gd name="T6" fmla="*/ 19513 w 21600"/>
              <a:gd name="T7" fmla="*/ 0 h 21600"/>
              <a:gd name="T8" fmla="*/ 21600 w 21600"/>
              <a:gd name="T9" fmla="*/ 1644 h 21600"/>
              <a:gd name="T10" fmla="*/ 21600 w 21600"/>
              <a:gd name="T11" fmla="*/ 19956 h 21600"/>
              <a:gd name="T12" fmla="*/ 19513 w 21600"/>
              <a:gd name="T13" fmla="*/ 21600 h 21600"/>
              <a:gd name="T14" fmla="*/ 2087 w 21600"/>
              <a:gd name="T15" fmla="*/ 21600 h 21600"/>
              <a:gd name="T16" fmla="*/ 0 w 21600"/>
              <a:gd name="T17" fmla="*/ 19956 h 21600"/>
              <a:gd name="T18" fmla="*/ 0 w 21600"/>
              <a:gd name="T19" fmla="*/ 199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9956"/>
                </a:moveTo>
                <a:lnTo>
                  <a:pt x="0" y="1644"/>
                </a:lnTo>
                <a:cubicBezTo>
                  <a:pt x="0" y="736"/>
                  <a:pt x="934" y="0"/>
                  <a:pt x="2087" y="0"/>
                </a:cubicBezTo>
                <a:lnTo>
                  <a:pt x="19513" y="0"/>
                </a:lnTo>
                <a:cubicBezTo>
                  <a:pt x="20666" y="0"/>
                  <a:pt x="21600" y="736"/>
                  <a:pt x="21600" y="1644"/>
                </a:cubicBezTo>
                <a:lnTo>
                  <a:pt x="21600" y="19956"/>
                </a:lnTo>
                <a:cubicBezTo>
                  <a:pt x="21600" y="20864"/>
                  <a:pt x="20666" y="21600"/>
                  <a:pt x="19513" y="21600"/>
                </a:cubicBezTo>
                <a:lnTo>
                  <a:pt x="2087" y="21600"/>
                </a:lnTo>
                <a:cubicBezTo>
                  <a:pt x="934" y="21600"/>
                  <a:pt x="0" y="20864"/>
                  <a:pt x="0" y="19956"/>
                </a:cubicBezTo>
                <a:close/>
                <a:moveTo>
                  <a:pt x="0" y="19956"/>
                </a:move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일부 금리경쟁 있을 듯</a:t>
            </a:r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인터넷은행의 흥행에 따라 시중은행의 대응전략도 서서히 가시화될 전망</a:t>
            </a:r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• </a:t>
            </a:r>
            <a:r>
              <a:rPr lang="ko-KR" altLang="en-US" dirty="0">
                <a:latin typeface="나눔고딕"/>
              </a:rPr>
              <a:t>기본적으로는 자산규모의 차이가 워낙 커 영업 전략상 큰 변화가 있지는 않겠으나 가계신용대출 등 일부 부문에서는 금리경쟁 등 대응 전략 나타날 수 있을 전망</a:t>
            </a:r>
            <a:endParaRPr lang="en-US" altLang="ko-KR" dirty="0">
              <a:latin typeface="나눔고딕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9B98690-A8DF-4C90-985F-EBCCD0A1F683}"/>
              </a:ext>
            </a:extLst>
          </p:cNvPr>
          <p:cNvSpPr/>
          <p:nvPr/>
        </p:nvSpPr>
        <p:spPr>
          <a:xfrm>
            <a:off x="908300" y="1325376"/>
            <a:ext cx="2255520" cy="64196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나눔고딕"/>
              </a:rPr>
              <a:t>고객기반</a:t>
            </a:r>
            <a:endParaRPr lang="en-US" altLang="ko-KR" b="1" dirty="0">
              <a:solidFill>
                <a:schemeClr val="tx1"/>
              </a:solidFill>
              <a:latin typeface="나눔고딕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687DBD7-B124-4058-8AAB-B80D81B0DF05}"/>
              </a:ext>
            </a:extLst>
          </p:cNvPr>
          <p:cNvSpPr/>
          <p:nvPr/>
        </p:nvSpPr>
        <p:spPr>
          <a:xfrm>
            <a:off x="4840220" y="1310577"/>
            <a:ext cx="2255520" cy="64196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나눔고딕"/>
              </a:rPr>
              <a:t>자본확충</a:t>
            </a:r>
            <a:endParaRPr lang="en-US" altLang="ko-KR" b="1" dirty="0">
              <a:solidFill>
                <a:schemeClr val="tx1"/>
              </a:solidFill>
              <a:latin typeface="나눔고딕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E3E27EB-00ED-4FA4-9AE0-8337DC7AD559}"/>
              </a:ext>
            </a:extLst>
          </p:cNvPr>
          <p:cNvSpPr/>
          <p:nvPr/>
        </p:nvSpPr>
        <p:spPr>
          <a:xfrm>
            <a:off x="8761626" y="1325376"/>
            <a:ext cx="2255520" cy="64196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나눔고딕"/>
              </a:rPr>
              <a:t>시중은행대응</a:t>
            </a:r>
            <a:endParaRPr lang="en-US" altLang="ko-KR" b="1" dirty="0">
              <a:solidFill>
                <a:schemeClr val="tx1"/>
              </a:solidFill>
              <a:latin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645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E196D-1A1D-452C-9BB3-9256FA8D1E7A}"/>
              </a:ext>
            </a:extLst>
          </p:cNvPr>
          <p:cNvSpPr txBox="1"/>
          <p:nvPr/>
        </p:nvSpPr>
        <p:spPr>
          <a:xfrm>
            <a:off x="712510" y="438265"/>
            <a:ext cx="38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3.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</a:t>
            </a:r>
            <a:r>
              <a:rPr lang="en-US" altLang="ko-KR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, </a:t>
            </a:r>
            <a:r>
              <a:rPr lang="ko-KR" altLang="en-US" sz="2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마케팅전략 분석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B71F7-1EB8-4BFE-BF57-1D695CCAAE87}"/>
              </a:ext>
            </a:extLst>
          </p:cNvPr>
          <p:cNvSpPr txBox="1"/>
          <p:nvPr/>
        </p:nvSpPr>
        <p:spPr>
          <a:xfrm>
            <a:off x="1129071" y="899930"/>
            <a:ext cx="3585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UD Digi Kyokasho NP-B" panose="02020700000000000000" pitchFamily="18" charset="-128"/>
              </a:rPr>
              <a:t>-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산업 분석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3C1E1E"/>
                </a:solidFill>
                <a:latin typeface="나눔고딕"/>
                <a:ea typeface="빙그레체" panose="02030503000000000000" pitchFamily="18" charset="-127"/>
              </a:rPr>
              <a:t>(BCG)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3C1E1E"/>
              </a:solidFill>
              <a:latin typeface="나눔고딕"/>
              <a:ea typeface="빙그레체" panose="02030503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5A89515-1C90-4677-BF62-3746D7BB242B}"/>
              </a:ext>
            </a:extLst>
          </p:cNvPr>
          <p:cNvSpPr/>
          <p:nvPr/>
        </p:nvSpPr>
        <p:spPr>
          <a:xfrm>
            <a:off x="0" y="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63B2755-F845-4239-BC84-ACDBABF23AA0}"/>
              </a:ext>
            </a:extLst>
          </p:cNvPr>
          <p:cNvSpPr/>
          <p:nvPr/>
        </p:nvSpPr>
        <p:spPr>
          <a:xfrm>
            <a:off x="-1" y="6727511"/>
            <a:ext cx="12192000" cy="130488"/>
          </a:xfrm>
          <a:prstGeom prst="rect">
            <a:avLst/>
          </a:prstGeom>
          <a:solidFill>
            <a:srgbClr val="3C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30018FA-DD5A-4107-AD43-AA7C9BABE3A7}"/>
              </a:ext>
            </a:extLst>
          </p:cNvPr>
          <p:cNvSpPr/>
          <p:nvPr/>
        </p:nvSpPr>
        <p:spPr>
          <a:xfrm>
            <a:off x="10980927" y="130489"/>
            <a:ext cx="1211072" cy="121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고딕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2826584A-DAE7-4EB7-80F8-9272D33A5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08003"/>
              </p:ext>
            </p:extLst>
          </p:nvPr>
        </p:nvGraphicFramePr>
        <p:xfrm>
          <a:off x="2065588" y="1495761"/>
          <a:ext cx="7560766" cy="2900947"/>
        </p:xfrm>
        <a:graphic>
          <a:graphicData uri="http://schemas.openxmlformats.org/drawingml/2006/table">
            <a:tbl>
              <a:tblPr/>
              <a:tblGrid>
                <a:gridCol w="3780383">
                  <a:extLst>
                    <a:ext uri="{9D8B030D-6E8A-4147-A177-3AD203B41FA5}">
                      <a16:colId xmlns:a16="http://schemas.microsoft.com/office/drawing/2014/main" val="2138240531"/>
                    </a:ext>
                  </a:extLst>
                </a:gridCol>
                <a:gridCol w="3780383">
                  <a:extLst>
                    <a:ext uri="{9D8B030D-6E8A-4147-A177-3AD203B41FA5}">
                      <a16:colId xmlns:a16="http://schemas.microsoft.com/office/drawing/2014/main" val="2401007683"/>
                    </a:ext>
                  </a:extLst>
                </a:gridCol>
              </a:tblGrid>
              <a:tr h="153290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</a:rPr>
                        <a:t>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</a:rPr>
                        <a:t>                     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</a:rPr>
                        <a:t>문제아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07608"/>
                  </a:ext>
                </a:extLst>
              </a:tr>
              <a:tr h="12452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</a:rPr>
                        <a:t>젖소</a:t>
                      </a:r>
                      <a:endParaRPr lang="en-US" altLang="ko-KR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</a:rPr>
                        <a:t>개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340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C5AD120-ACA3-4EF3-96AC-C0C3CEEF42DC}"/>
              </a:ext>
            </a:extLst>
          </p:cNvPr>
          <p:cNvSpPr txBox="1"/>
          <p:nvPr/>
        </p:nvSpPr>
        <p:spPr>
          <a:xfrm>
            <a:off x="5148198" y="4524550"/>
            <a:ext cx="139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"/>
              </a:rPr>
              <a:t>시장점유율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17B8C-279E-4ABF-9912-D830AF8D85A5}"/>
              </a:ext>
            </a:extLst>
          </p:cNvPr>
          <p:cNvSpPr txBox="1"/>
          <p:nvPr/>
        </p:nvSpPr>
        <p:spPr>
          <a:xfrm>
            <a:off x="1420451" y="2198812"/>
            <a:ext cx="461665" cy="2379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>
                <a:latin typeface="나눔고딕"/>
              </a:rPr>
              <a:t>시장성장률</a:t>
            </a:r>
            <a:endParaRPr lang="en-US" altLang="ko-KR" dirty="0">
              <a:latin typeface="나눔고딕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D47C20-B6DA-4070-8D0A-B5D3B79B03A7}"/>
              </a:ext>
            </a:extLst>
          </p:cNvPr>
          <p:cNvSpPr txBox="1"/>
          <p:nvPr/>
        </p:nvSpPr>
        <p:spPr>
          <a:xfrm>
            <a:off x="1882115" y="5021724"/>
            <a:ext cx="7927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나눔고딕"/>
              </a:rPr>
              <a:t>별</a:t>
            </a:r>
            <a:endParaRPr lang="en-US" altLang="ko-KR" dirty="0">
              <a:latin typeface="나눔고딕"/>
            </a:endParaRPr>
          </a:p>
          <a:p>
            <a:pPr algn="ctr"/>
            <a:endParaRPr lang="en-US" altLang="ko-KR" dirty="0">
              <a:latin typeface="나눔고딕"/>
            </a:endParaRPr>
          </a:p>
          <a:p>
            <a:pPr algn="ctr"/>
            <a:r>
              <a:rPr lang="ko-KR" altLang="en-US" dirty="0">
                <a:latin typeface="나눔고딕"/>
              </a:rPr>
              <a:t>높은 시장성장률과 높은 상대적 시장점유율의 사업단위</a:t>
            </a:r>
            <a:endParaRPr lang="en-US" altLang="ko-KR" dirty="0">
              <a:latin typeface="나눔고딕"/>
            </a:endParaRPr>
          </a:p>
          <a:p>
            <a:pPr algn="ctr"/>
            <a:r>
              <a:rPr lang="en-US" altLang="ko-KR" dirty="0">
                <a:latin typeface="나눔고딕"/>
              </a:rPr>
              <a:t>     </a:t>
            </a:r>
            <a:r>
              <a:rPr lang="ko-KR" altLang="en-US" dirty="0">
                <a:latin typeface="나눔고딕"/>
              </a:rPr>
              <a:t>자체사업을 통해 많은 현금을 벌어들이지만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>
                <a:latin typeface="나눔고딕"/>
              </a:rPr>
              <a:t>급속히 성장하는 시장에서 시장점유율을 유지</a:t>
            </a:r>
            <a:r>
              <a:rPr lang="en-US" altLang="ko-KR" dirty="0">
                <a:latin typeface="나눔고딕"/>
              </a:rPr>
              <a:t>, </a:t>
            </a:r>
            <a:r>
              <a:rPr lang="ko-KR" altLang="en-US" dirty="0">
                <a:latin typeface="나눔고딕"/>
              </a:rPr>
              <a:t>증대 시키기 위해 많은 자금 필요</a:t>
            </a:r>
          </a:p>
        </p:txBody>
      </p:sp>
      <p:pic>
        <p:nvPicPr>
          <p:cNvPr id="14" name="Picture 2" descr="ì¹´ì¹´ì¤ íë ì¦ì ëí ì´ë¯¸ì§ ê²ìê²°ê³¼">
            <a:extLst>
              <a:ext uri="{FF2B5EF4-FFF2-40B4-BE49-F238E27FC236}">
                <a16:creationId xmlns:a16="http://schemas.microsoft.com/office/drawing/2014/main" id="{78CE6937-B460-4E28-AF79-5CF8AE9F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C536"/>
              </a:clrFrom>
              <a:clrTo>
                <a:srgbClr val="F8C536">
                  <a:alpha val="0"/>
                </a:srgbClr>
              </a:clrTo>
            </a:clrChang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92" y="1307384"/>
            <a:ext cx="4011108" cy="19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733A02-25AC-48B5-A98B-D7F9DF9EB097}"/>
              </a:ext>
            </a:extLst>
          </p:cNvPr>
          <p:cNvSpPr txBox="1"/>
          <p:nvPr/>
        </p:nvSpPr>
        <p:spPr>
          <a:xfrm>
            <a:off x="2878866" y="2013228"/>
            <a:ext cx="242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나눔고딕"/>
              </a:rPr>
              <a:t>카카오 뱅크</a:t>
            </a:r>
            <a:endParaRPr lang="en-US" altLang="ko-KR" sz="3200" b="1" dirty="0">
              <a:latin typeface="나눔고딕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62FD2-02DA-4AAD-9ECF-E68089C8AB23}"/>
              </a:ext>
            </a:extLst>
          </p:cNvPr>
          <p:cNvSpPr txBox="1"/>
          <p:nvPr/>
        </p:nvSpPr>
        <p:spPr>
          <a:xfrm>
            <a:off x="8148801" y="1156895"/>
            <a:ext cx="154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/>
              </a:rPr>
              <a:t>BCG MATRIX</a:t>
            </a:r>
          </a:p>
        </p:txBody>
      </p:sp>
    </p:spTree>
    <p:extLst>
      <p:ext uri="{BB962C8B-B14F-4D97-AF65-F5344CB8AC3E}">
        <p14:creationId xmlns:p14="http://schemas.microsoft.com/office/powerpoint/2010/main" val="8641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715</TotalTime>
  <Words>1711</Words>
  <Application>Microsoft Office PowerPoint</Application>
  <PresentationFormat>와이드스크린</PresentationFormat>
  <Paragraphs>384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Bauhaus 93</vt:lpstr>
      <vt:lpstr>맑은 고딕</vt:lpstr>
      <vt:lpstr>나눔고딕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jeoungbin lee</dc:creator>
  <cp:lastModifiedBy>조지완</cp:lastModifiedBy>
  <cp:revision>83</cp:revision>
  <dcterms:created xsi:type="dcterms:W3CDTF">2019-01-01T07:48:40Z</dcterms:created>
  <dcterms:modified xsi:type="dcterms:W3CDTF">2019-05-24T03:54:28Z</dcterms:modified>
</cp:coreProperties>
</file>